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4" r:id="rId10"/>
    <p:sldId id="275" r:id="rId11"/>
    <p:sldId id="276" r:id="rId12"/>
    <p:sldId id="277" r:id="rId13"/>
    <p:sldId id="263" r:id="rId14"/>
    <p:sldId id="264" r:id="rId15"/>
    <p:sldId id="265" r:id="rId16"/>
    <p:sldId id="266" r:id="rId17"/>
    <p:sldId id="267" r:id="rId18"/>
    <p:sldId id="278" r:id="rId19"/>
    <p:sldId id="268" r:id="rId20"/>
    <p:sldId id="269" r:id="rId21"/>
  </p:sldIdLst>
  <p:sldSz cx="15544800" cy="10058400"/>
  <p:notesSz cx="155448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79"/>
    <p:restoredTop sz="94635"/>
  </p:normalViewPr>
  <p:slideViewPr>
    <p:cSldViewPr>
      <p:cViewPr varScale="1">
        <p:scale>
          <a:sx n="72" d="100"/>
          <a:sy n="72" d="100"/>
        </p:scale>
        <p:origin x="488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65860" y="3118104"/>
            <a:ext cx="1321308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31720" y="5632704"/>
            <a:ext cx="1088136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77240" y="2313432"/>
            <a:ext cx="6761988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005572" y="2313432"/>
            <a:ext cx="6761988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63550" y="463550"/>
            <a:ext cx="14617700" cy="9131300"/>
          </a:xfrm>
          <a:custGeom>
            <a:avLst/>
            <a:gdLst/>
            <a:ahLst/>
            <a:cxnLst/>
            <a:rect l="l" t="t" r="r" b="b"/>
            <a:pathLst>
              <a:path w="14617700" h="9131300">
                <a:moveTo>
                  <a:pt x="0" y="9131300"/>
                </a:moveTo>
                <a:lnTo>
                  <a:pt x="14617700" y="9131300"/>
                </a:lnTo>
                <a:lnTo>
                  <a:pt x="14617700" y="0"/>
                </a:lnTo>
                <a:lnTo>
                  <a:pt x="0" y="0"/>
                </a:lnTo>
                <a:lnTo>
                  <a:pt x="0" y="9131300"/>
                </a:lnTo>
                <a:close/>
              </a:path>
            </a:pathLst>
          </a:custGeom>
          <a:ln w="381000">
            <a:solidFill>
              <a:srgbClr val="B1A3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44611" y="3141332"/>
            <a:ext cx="11455577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9780" y="4816081"/>
            <a:ext cx="13863955" cy="4528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0" b="1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85232" y="9354312"/>
            <a:ext cx="4974336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77240" y="9354312"/>
            <a:ext cx="3575304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92256" y="9354312"/>
            <a:ext cx="3575304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pp.coredata.nyc/?mlb=false&amp;ntii=&amp;ntr=&amp;mz=14&amp;vtl=https%3A%2F%2Fthefurmancenter.carto.com%2Fu%2Fnyufc%2Fapi%2Fv2%2Fviz%2F691a2b7c-94d7-46ac-ac4d-9a589cb2c6ed%2Fviz.json&amp;mln=false&amp;mlp=true&amp;mlat=40.718&amp;ptsb=&amp;nty=&amp;mb=roadmap&amp;pf=%7B%22subsidies%22%3Atrue%7D&amp;md=map&amp;mlv=false&amp;mlng=-73.996&amp;btl=Borough&amp;atp=properties" TargetMode="External"/><Relationship Id="rId2" Type="http://schemas.openxmlformats.org/officeDocument/2006/relationships/hyperlink" Target="https://www.citylab.com/equity/2018/02/how-cities-are-divided-by-income-in-3-maps/553898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ny.curbed.com/2017/12/21/16752942/affordable-housing-new-york-ami-interactive-ma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truesize.com/#/aboutModal?borders=1~!MTU0Nzk5MjY.NTA1NDE0OQ*MzEwMTU1OTY(NjQ3NjUzMw~!CONTIGUOUS_US*MTAwMjQwNzU.MjUwMjM1MTc(MTc1)MA~!IN*NTI2NDA1MQ.Nzg2MzQyMQ)Mg~!CN*OTkyMTY5Nw.NzMxNDcwNQ(MjI1)MQ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9767" y="1456922"/>
            <a:ext cx="7062216" cy="7064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1775" y="2334701"/>
            <a:ext cx="1099820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4400">
              <a:lnSpc>
                <a:spcPct val="100000"/>
              </a:lnSpc>
              <a:spcBef>
                <a:spcPts val="100"/>
              </a:spcBef>
            </a:pPr>
            <a:r>
              <a:rPr sz="12000" b="0" spc="-5" dirty="0"/>
              <a:t>Introduction  to GIS</a:t>
            </a:r>
            <a:r>
              <a:rPr sz="12000" b="0" spc="-55" dirty="0"/>
              <a:t> </a:t>
            </a:r>
            <a:r>
              <a:rPr sz="12000" b="0" spc="-5" dirty="0"/>
              <a:t>for</a:t>
            </a:r>
            <a:endParaRPr sz="12000" b="0" dirty="0"/>
          </a:p>
        </p:txBody>
      </p:sp>
      <p:sp>
        <p:nvSpPr>
          <p:cNvPr id="4" name="object 4"/>
          <p:cNvSpPr/>
          <p:nvPr/>
        </p:nvSpPr>
        <p:spPr>
          <a:xfrm>
            <a:off x="463550" y="463550"/>
            <a:ext cx="14617700" cy="9131300"/>
          </a:xfrm>
          <a:custGeom>
            <a:avLst/>
            <a:gdLst/>
            <a:ahLst/>
            <a:cxnLst/>
            <a:rect l="l" t="t" r="r" b="b"/>
            <a:pathLst>
              <a:path w="14617700" h="9131300">
                <a:moveTo>
                  <a:pt x="0" y="9131300"/>
                </a:moveTo>
                <a:lnTo>
                  <a:pt x="14617700" y="9131300"/>
                </a:lnTo>
                <a:lnTo>
                  <a:pt x="14617700" y="0"/>
                </a:lnTo>
                <a:lnTo>
                  <a:pt x="0" y="0"/>
                </a:lnTo>
                <a:lnTo>
                  <a:pt x="0" y="9131300"/>
                </a:lnTo>
                <a:close/>
              </a:path>
            </a:pathLst>
          </a:custGeom>
          <a:ln w="381000">
            <a:solidFill>
              <a:srgbClr val="B1A3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217295" y="5910230"/>
            <a:ext cx="13863955" cy="27186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2220" marR="5080" indent="-3657600" algn="ctr">
              <a:lnSpc>
                <a:spcPct val="100000"/>
              </a:lnSpc>
              <a:spcBef>
                <a:spcPts val="100"/>
              </a:spcBef>
            </a:pPr>
            <a:r>
              <a:rPr lang="en-US" b="0" spc="-5" dirty="0"/>
              <a:t>Architecture</a:t>
            </a:r>
            <a:endParaRPr b="0" spc="-5" dirty="0"/>
          </a:p>
          <a:p>
            <a:pPr marL="12700" marR="10947400">
              <a:lnSpc>
                <a:spcPct val="100000"/>
              </a:lnSpc>
              <a:spcBef>
                <a:spcPts val="1850"/>
              </a:spcBef>
            </a:pPr>
            <a:r>
              <a:rPr sz="2000" spc="-5" dirty="0"/>
              <a:t>EMPIRICAL</a:t>
            </a:r>
            <a:r>
              <a:rPr sz="2000" spc="-20" dirty="0"/>
              <a:t> </a:t>
            </a:r>
            <a:r>
              <a:rPr sz="2000" spc="-5" dirty="0"/>
              <a:t>REASONING  CENTER</a:t>
            </a:r>
            <a:r>
              <a:rPr sz="2000" spc="-15" dirty="0"/>
              <a:t> </a:t>
            </a:r>
            <a:r>
              <a:rPr sz="2000" spc="-5" dirty="0"/>
              <a:t>201</a:t>
            </a:r>
            <a:r>
              <a:rPr lang="en-US" sz="2000" spc="-5" dirty="0"/>
              <a:t>8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57200"/>
            <a:ext cx="103632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800" y="248907"/>
            <a:ext cx="9931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-5" dirty="0"/>
              <a:t>APPLICATIONS</a:t>
            </a:r>
            <a:endParaRPr b="0"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076A8-0C94-A941-B497-7C6D3501E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3" r="-3" b="16678"/>
          <a:stretch/>
        </p:blipFill>
        <p:spPr>
          <a:xfrm>
            <a:off x="1479240" y="2170206"/>
            <a:ext cx="6535307" cy="347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20FE2-A71C-F147-993C-6B7FD6493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11" r="-3" b="16344"/>
          <a:stretch/>
        </p:blipFill>
        <p:spPr>
          <a:xfrm>
            <a:off x="7561694" y="2133600"/>
            <a:ext cx="6535306" cy="3512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752D89-157B-E643-B4C7-44B0AA9C4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51" r="-3" b="13073"/>
          <a:stretch/>
        </p:blipFill>
        <p:spPr>
          <a:xfrm>
            <a:off x="1492687" y="6096954"/>
            <a:ext cx="6535307" cy="3512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A98FC1-A275-8F46-9451-347B53E30D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06" r="-3" b="13409"/>
          <a:stretch/>
        </p:blipFill>
        <p:spPr>
          <a:xfrm>
            <a:off x="7543071" y="6065614"/>
            <a:ext cx="6535306" cy="347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5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99BE35-C431-1741-B7CC-5F6A9CDFE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39" y="433873"/>
            <a:ext cx="10545453" cy="927609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457200"/>
            <a:ext cx="103632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CCE4F-012E-B145-BD56-99972BDE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799827"/>
            <a:ext cx="3213100" cy="279400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D4CF0D0B-D962-FC4D-8531-459A1FDBBFC3}"/>
              </a:ext>
            </a:extLst>
          </p:cNvPr>
          <p:cNvSpPr/>
          <p:nvPr/>
        </p:nvSpPr>
        <p:spPr>
          <a:xfrm>
            <a:off x="0" y="1988535"/>
            <a:ext cx="56388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248906"/>
            <a:ext cx="9677400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0" spc="-5" dirty="0"/>
              <a:t>STARBUCKS &amp; RACE</a:t>
            </a:r>
            <a:endParaRPr b="0" spc="-5" dirty="0"/>
          </a:p>
        </p:txBody>
      </p:sp>
    </p:spTree>
    <p:extLst>
      <p:ext uri="{BB962C8B-B14F-4D97-AF65-F5344CB8AC3E}">
        <p14:creationId xmlns:p14="http://schemas.microsoft.com/office/powerpoint/2010/main" val="123745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248906"/>
            <a:ext cx="12115800" cy="1567194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248906"/>
            <a:ext cx="120396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0" dirty="0"/>
              <a:t>#</a:t>
            </a:r>
            <a:r>
              <a:rPr lang="en-US" sz="4800" b="0" dirty="0" err="1"/>
              <a:t>ICantBreathe</a:t>
            </a:r>
            <a:r>
              <a:rPr lang="en-US" sz="4800" b="0" dirty="0"/>
              <a:t>,#BlackLivesMatter and #</a:t>
            </a:r>
            <a:r>
              <a:rPr lang="en-US" sz="4800" b="0" dirty="0" err="1"/>
              <a:t>HandsUpDontShoot</a:t>
            </a:r>
            <a:r>
              <a:rPr lang="en-US" sz="4800" b="0" dirty="0"/>
              <a:t> on Twitter</a:t>
            </a:r>
            <a:endParaRPr sz="4800" b="0" spc="-5" dirty="0"/>
          </a:p>
        </p:txBody>
      </p:sp>
      <p:pic>
        <p:nvPicPr>
          <p:cNvPr id="7" name="cartomap.mov">
            <a:hlinkClick r:id="" action="ppaction://media"/>
            <a:extLst>
              <a:ext uri="{FF2B5EF4-FFF2-40B4-BE49-F238E27FC236}">
                <a16:creationId xmlns:a16="http://schemas.microsoft.com/office/drawing/2014/main" id="{2DCB3F69-6A8D-DB42-A376-ABAA7A63F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590800"/>
            <a:ext cx="14314591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742" y="721984"/>
            <a:ext cx="11447515" cy="8836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3550" y="463550"/>
            <a:ext cx="14617700" cy="9131300"/>
          </a:xfrm>
          <a:custGeom>
            <a:avLst/>
            <a:gdLst/>
            <a:ahLst/>
            <a:cxnLst/>
            <a:rect l="l" t="t" r="r" b="b"/>
            <a:pathLst>
              <a:path w="14617700" h="9131300">
                <a:moveTo>
                  <a:pt x="0" y="9131300"/>
                </a:moveTo>
                <a:lnTo>
                  <a:pt x="14617700" y="9131300"/>
                </a:lnTo>
                <a:lnTo>
                  <a:pt x="14617700" y="0"/>
                </a:lnTo>
                <a:lnTo>
                  <a:pt x="0" y="0"/>
                </a:lnTo>
                <a:lnTo>
                  <a:pt x="0" y="9131300"/>
                </a:lnTo>
                <a:close/>
              </a:path>
            </a:pathLst>
          </a:custGeom>
          <a:ln w="381000">
            <a:solidFill>
              <a:srgbClr val="B1A3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2600" y="1206500"/>
            <a:ext cx="9906000" cy="716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400" y="1487944"/>
            <a:ext cx="9144000" cy="7082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8762" y="634758"/>
            <a:ext cx="12849225" cy="8788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5B40BA9-8100-0544-A46C-F0B319BD0DCD}"/>
              </a:ext>
            </a:extLst>
          </p:cNvPr>
          <p:cNvSpPr txBox="1">
            <a:spLocks/>
          </p:cNvSpPr>
          <p:nvPr/>
        </p:nvSpPr>
        <p:spPr>
          <a:xfrm>
            <a:off x="838200" y="838200"/>
            <a:ext cx="1135380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10000" kern="0" spc="-5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Other 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C686E-E86D-0146-A24B-8A91A085FF27}"/>
              </a:ext>
            </a:extLst>
          </p:cNvPr>
          <p:cNvSpPr txBox="1"/>
          <p:nvPr/>
        </p:nvSpPr>
        <p:spPr>
          <a:xfrm>
            <a:off x="1371600" y="2819400"/>
            <a:ext cx="1082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Cities and Income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CoreData.nyc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Affordable Housing 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228600"/>
            <a:ext cx="121158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800" y="248907"/>
            <a:ext cx="116078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b="0" spc="-5" dirty="0"/>
              <a:t>VISUALIZING TRANSIT</a:t>
            </a:r>
            <a:endParaRPr sz="7200" b="0" spc="-5" dirty="0"/>
          </a:p>
        </p:txBody>
      </p:sp>
      <p:pic>
        <p:nvPicPr>
          <p:cNvPr id="12" name="willvideo.mov">
            <a:hlinkClick r:id="" action="ppaction://media"/>
            <a:extLst>
              <a:ext uri="{FF2B5EF4-FFF2-40B4-BE49-F238E27FC236}">
                <a16:creationId xmlns:a16="http://schemas.microsoft.com/office/drawing/2014/main" id="{4AB8F512-E69F-5F43-BE50-40EB2A9145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4200" y="2133600"/>
            <a:ext cx="9222187" cy="77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0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401307"/>
            <a:ext cx="9169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MAP</a:t>
            </a:r>
            <a:r>
              <a:rPr b="0" spc="-60" dirty="0"/>
              <a:t> </a:t>
            </a:r>
            <a:r>
              <a:rPr b="0" spc="-5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30638" y="3165347"/>
            <a:ext cx="10998200" cy="429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943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latin typeface="Courier New"/>
                <a:cs typeface="Courier New"/>
              </a:rPr>
              <a:t>TITLE -</a:t>
            </a:r>
            <a:r>
              <a:rPr sz="4000" spc="-3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DESCRIPTIVE</a:t>
            </a:r>
            <a:endParaRPr sz="4000" dirty="0">
              <a:latin typeface="Courier New"/>
              <a:cs typeface="Courier New"/>
            </a:endParaRPr>
          </a:p>
          <a:p>
            <a:pPr marL="12700" marR="5080" indent="7620000" algn="r">
              <a:lnSpc>
                <a:spcPct val="100000"/>
              </a:lnSpc>
            </a:pPr>
            <a:r>
              <a:rPr sz="4000" spc="-5" dirty="0">
                <a:latin typeface="Courier New"/>
                <a:cs typeface="Courier New"/>
              </a:rPr>
              <a:t>DATA</a:t>
            </a:r>
            <a:r>
              <a:rPr sz="4000" spc="-6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SOURCE  CLEAR LEGEND -</a:t>
            </a:r>
            <a:r>
              <a:rPr sz="4000" spc="1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WITH</a:t>
            </a:r>
            <a:r>
              <a:rPr sz="400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EXPLANATION  SCALE BAR - IN UNITS THAT</a:t>
            </a:r>
            <a:r>
              <a:rPr sz="4000" spc="2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MAKE</a:t>
            </a:r>
            <a:r>
              <a:rPr sz="400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SENSE  NORTH ARROW - AT AN APPROPRIATE</a:t>
            </a:r>
            <a:r>
              <a:rPr sz="4000" spc="3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SIZE</a:t>
            </a:r>
            <a:endParaRPr sz="4000" dirty="0">
              <a:latin typeface="Courier New"/>
              <a:cs typeface="Courier New"/>
            </a:endParaRPr>
          </a:p>
          <a:p>
            <a:pPr marL="4889500" marR="5080" indent="-609600" algn="r">
              <a:lnSpc>
                <a:spcPct val="100000"/>
              </a:lnSpc>
            </a:pPr>
            <a:r>
              <a:rPr sz="4000" spc="-5" dirty="0">
                <a:latin typeface="Courier New"/>
                <a:cs typeface="Courier New"/>
              </a:rPr>
              <a:t>PROPERLY</a:t>
            </a:r>
            <a:r>
              <a:rPr sz="4000" spc="-1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PROJECTED</a:t>
            </a:r>
            <a:r>
              <a:rPr sz="4000" spc="-10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MAP  ANY NECESSARY</a:t>
            </a:r>
            <a:r>
              <a:rPr sz="4000" spc="-25" dirty="0">
                <a:latin typeface="Courier New"/>
                <a:cs typeface="Courier New"/>
              </a:rPr>
              <a:t> </a:t>
            </a:r>
            <a:r>
              <a:rPr sz="4000" spc="-5" dirty="0">
                <a:latin typeface="Courier New"/>
                <a:cs typeface="Courier New"/>
              </a:rPr>
              <a:t>LABELS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392976"/>
            <a:ext cx="14358619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900" b="0" spc="-5" dirty="0"/>
              <a:t>WORKSHOP</a:t>
            </a:r>
            <a:r>
              <a:rPr sz="9900" b="0" spc="-35" dirty="0"/>
              <a:t> </a:t>
            </a:r>
            <a:r>
              <a:rPr sz="9900" b="0" spc="-5" dirty="0"/>
              <a:t>OBJECTIVES</a:t>
            </a:r>
            <a:endParaRPr sz="9900" b="0" dirty="0"/>
          </a:p>
        </p:txBody>
      </p:sp>
      <p:sp>
        <p:nvSpPr>
          <p:cNvPr id="3" name="object 3"/>
          <p:cNvSpPr txBox="1"/>
          <p:nvPr/>
        </p:nvSpPr>
        <p:spPr>
          <a:xfrm>
            <a:off x="1397000" y="2264918"/>
            <a:ext cx="12430760" cy="65299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305" algn="just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 </a:t>
            </a:r>
            <a:r>
              <a:rPr sz="3000" b="1" spc="85" dirty="0">
                <a:latin typeface="Arial"/>
                <a:cs typeface="Arial"/>
              </a:rPr>
              <a:t>Understand </a:t>
            </a:r>
            <a:r>
              <a:rPr sz="3000" b="1" spc="140" dirty="0">
                <a:latin typeface="Arial"/>
                <a:cs typeface="Arial"/>
              </a:rPr>
              <a:t>the</a:t>
            </a:r>
            <a:r>
              <a:rPr sz="3000" b="1" spc="-565" dirty="0">
                <a:latin typeface="Arial"/>
                <a:cs typeface="Arial"/>
              </a:rPr>
              <a:t> </a:t>
            </a:r>
            <a:r>
              <a:rPr sz="3000" b="1" spc="75" dirty="0">
                <a:latin typeface="Arial"/>
                <a:cs typeface="Arial"/>
              </a:rPr>
              <a:t>main </a:t>
            </a:r>
            <a:r>
              <a:rPr sz="3000" b="1" spc="-30" dirty="0">
                <a:latin typeface="Arial"/>
                <a:cs typeface="Arial"/>
              </a:rPr>
              <a:t>uses </a:t>
            </a:r>
            <a:r>
              <a:rPr sz="3000" b="1" spc="80" dirty="0">
                <a:latin typeface="Arial"/>
                <a:cs typeface="Arial"/>
              </a:rPr>
              <a:t>of </a:t>
            </a:r>
            <a:r>
              <a:rPr sz="3000" b="1" spc="15" dirty="0">
                <a:latin typeface="Arial"/>
                <a:cs typeface="Arial"/>
              </a:rPr>
              <a:t>GIS </a:t>
            </a:r>
            <a:r>
              <a:rPr sz="3000" b="1" spc="50" dirty="0">
                <a:latin typeface="Arial"/>
                <a:cs typeface="Arial"/>
              </a:rPr>
              <a:t>technologies </a:t>
            </a:r>
            <a:r>
              <a:rPr sz="3000" b="1" spc="80" dirty="0">
                <a:latin typeface="Arial"/>
                <a:cs typeface="Arial"/>
              </a:rPr>
              <a:t>and software </a:t>
            </a:r>
            <a:r>
              <a:rPr sz="3000" b="1" spc="45" dirty="0">
                <a:latin typeface="Arial"/>
                <a:cs typeface="Arial"/>
              </a:rPr>
              <a:t>in  </a:t>
            </a:r>
            <a:r>
              <a:rPr sz="3000" b="1" spc="30" dirty="0">
                <a:latin typeface="Arial"/>
                <a:cs typeface="Arial"/>
              </a:rPr>
              <a:t>historical </a:t>
            </a:r>
            <a:r>
              <a:rPr sz="3000" b="1" spc="80" dirty="0">
                <a:latin typeface="Arial"/>
                <a:cs typeface="Arial"/>
              </a:rPr>
              <a:t>and </a:t>
            </a:r>
            <a:r>
              <a:rPr sz="3000" b="1" spc="40" dirty="0">
                <a:latin typeface="Arial"/>
                <a:cs typeface="Arial"/>
              </a:rPr>
              <a:t>archaeological </a:t>
            </a:r>
            <a:r>
              <a:rPr sz="3000" b="1" spc="15" dirty="0">
                <a:latin typeface="Arial"/>
                <a:cs typeface="Arial"/>
              </a:rPr>
              <a:t>studies, </a:t>
            </a:r>
            <a:r>
              <a:rPr sz="3000" b="1" spc="150" dirty="0">
                <a:latin typeface="Arial"/>
                <a:cs typeface="Arial"/>
              </a:rPr>
              <a:t>what </a:t>
            </a:r>
            <a:r>
              <a:rPr sz="3000" b="1" spc="15" dirty="0">
                <a:latin typeface="Arial"/>
                <a:cs typeface="Arial"/>
              </a:rPr>
              <a:t>GIS </a:t>
            </a:r>
            <a:r>
              <a:rPr sz="3000" b="1" spc="-75" dirty="0">
                <a:latin typeface="Arial"/>
                <a:cs typeface="Arial"/>
              </a:rPr>
              <a:t>is, </a:t>
            </a:r>
            <a:r>
              <a:rPr sz="3000" b="1" spc="140" dirty="0">
                <a:latin typeface="Arial"/>
                <a:cs typeface="Arial"/>
              </a:rPr>
              <a:t>how </a:t>
            </a:r>
            <a:r>
              <a:rPr sz="3000" b="1" spc="65" dirty="0">
                <a:latin typeface="Arial"/>
                <a:cs typeface="Arial"/>
              </a:rPr>
              <a:t>works </a:t>
            </a:r>
            <a:r>
              <a:rPr sz="3000" b="1" spc="80" dirty="0">
                <a:latin typeface="Arial"/>
                <a:cs typeface="Arial"/>
              </a:rPr>
              <a:t>and  </a:t>
            </a:r>
            <a:r>
              <a:rPr sz="3000" b="1" spc="140" dirty="0">
                <a:latin typeface="Arial"/>
                <a:cs typeface="Arial"/>
              </a:rPr>
              <a:t>the </a:t>
            </a:r>
            <a:r>
              <a:rPr sz="3000" b="1" spc="65" dirty="0">
                <a:latin typeface="Arial"/>
                <a:cs typeface="Arial"/>
              </a:rPr>
              <a:t>standard </a:t>
            </a:r>
            <a:r>
              <a:rPr sz="3000" b="1" spc="15" dirty="0">
                <a:latin typeface="Arial"/>
                <a:cs typeface="Arial"/>
              </a:rPr>
              <a:t>GIS </a:t>
            </a:r>
            <a:r>
              <a:rPr sz="3000" b="1" spc="120" dirty="0">
                <a:latin typeface="Arial"/>
                <a:cs typeface="Arial"/>
              </a:rPr>
              <a:t>work</a:t>
            </a:r>
            <a:r>
              <a:rPr sz="3000" b="1" spc="-204" dirty="0">
                <a:latin typeface="Arial"/>
                <a:cs typeface="Arial"/>
              </a:rPr>
              <a:t> </a:t>
            </a:r>
            <a:r>
              <a:rPr sz="3000" b="1" spc="90" dirty="0">
                <a:latin typeface="Arial"/>
                <a:cs typeface="Arial"/>
              </a:rPr>
              <a:t>model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lain"/>
            </a:pPr>
            <a:endParaRPr sz="3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 </a:t>
            </a:r>
            <a:r>
              <a:rPr sz="3000" b="1" spc="60" dirty="0">
                <a:latin typeface="Arial"/>
                <a:cs typeface="Arial"/>
              </a:rPr>
              <a:t>Become familiar </a:t>
            </a:r>
            <a:r>
              <a:rPr sz="3000" b="1" spc="135" dirty="0">
                <a:latin typeface="Arial"/>
                <a:cs typeface="Arial"/>
              </a:rPr>
              <a:t>with </a:t>
            </a:r>
            <a:r>
              <a:rPr sz="3000" b="1" spc="5" dirty="0">
                <a:latin typeface="Arial"/>
                <a:cs typeface="Arial"/>
              </a:rPr>
              <a:t>GIS</a:t>
            </a:r>
            <a:r>
              <a:rPr sz="3000" b="1" spc="-434" dirty="0">
                <a:latin typeface="Arial"/>
                <a:cs typeface="Arial"/>
              </a:rPr>
              <a:t> </a:t>
            </a:r>
            <a:r>
              <a:rPr sz="3000" b="1" spc="90" dirty="0">
                <a:latin typeface="Arial"/>
                <a:cs typeface="Arial"/>
              </a:rPr>
              <a:t>software</a:t>
            </a:r>
            <a:endParaRPr sz="3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15"/>
              </a:spcBef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 </a:t>
            </a:r>
            <a:r>
              <a:rPr sz="3000" b="1" spc="55" dirty="0">
                <a:latin typeface="Arial"/>
                <a:cs typeface="Arial"/>
              </a:rPr>
              <a:t>Learn </a:t>
            </a:r>
            <a:r>
              <a:rPr sz="3000" b="1" spc="105" dirty="0">
                <a:latin typeface="Arial"/>
                <a:cs typeface="Arial"/>
              </a:rPr>
              <a:t>about </a:t>
            </a:r>
            <a:r>
              <a:rPr sz="3000" b="1" spc="140" dirty="0">
                <a:latin typeface="Arial"/>
                <a:cs typeface="Arial"/>
              </a:rPr>
              <a:t>the</a:t>
            </a:r>
            <a:r>
              <a:rPr sz="3000" b="1" spc="-580" dirty="0">
                <a:latin typeface="Arial"/>
                <a:cs typeface="Arial"/>
              </a:rPr>
              <a:t> </a:t>
            </a:r>
            <a:r>
              <a:rPr sz="3000" b="1" spc="45" dirty="0">
                <a:latin typeface="Arial"/>
                <a:cs typeface="Arial"/>
              </a:rPr>
              <a:t>conventions </a:t>
            </a:r>
            <a:r>
              <a:rPr sz="3000" b="1" spc="80" dirty="0">
                <a:latin typeface="Arial"/>
                <a:cs typeface="Arial"/>
              </a:rPr>
              <a:t>of </a:t>
            </a:r>
            <a:r>
              <a:rPr sz="3000" b="1" spc="75" dirty="0">
                <a:latin typeface="Arial"/>
                <a:cs typeface="Arial"/>
              </a:rPr>
              <a:t>map-making, </a:t>
            </a:r>
            <a:r>
              <a:rPr sz="3000" b="1" spc="100" dirty="0">
                <a:latin typeface="Arial"/>
                <a:cs typeface="Arial"/>
              </a:rPr>
              <a:t>map </a:t>
            </a:r>
            <a:r>
              <a:rPr sz="3000" b="1" spc="15" dirty="0">
                <a:latin typeface="Arial"/>
                <a:cs typeface="Arial"/>
              </a:rPr>
              <a:t>literacy, </a:t>
            </a:r>
            <a:r>
              <a:rPr sz="3000" b="1" spc="80" dirty="0">
                <a:latin typeface="Arial"/>
                <a:cs typeface="Arial"/>
              </a:rPr>
              <a:t>and  </a:t>
            </a:r>
            <a:r>
              <a:rPr sz="3000" b="1" spc="150" dirty="0">
                <a:latin typeface="Arial"/>
                <a:cs typeface="Arial"/>
              </a:rPr>
              <a:t>what </a:t>
            </a:r>
            <a:r>
              <a:rPr sz="3000" b="1" spc="50" dirty="0">
                <a:latin typeface="Arial"/>
                <a:cs typeface="Arial"/>
              </a:rPr>
              <a:t>makes </a:t>
            </a:r>
            <a:r>
              <a:rPr sz="3000" b="1" spc="70" dirty="0">
                <a:latin typeface="Arial"/>
                <a:cs typeface="Arial"/>
              </a:rPr>
              <a:t>a </a:t>
            </a:r>
            <a:r>
              <a:rPr sz="3000" b="1" spc="-10" dirty="0">
                <a:latin typeface="Arial"/>
                <a:cs typeface="Arial"/>
              </a:rPr>
              <a:t>‘good’</a:t>
            </a:r>
            <a:r>
              <a:rPr sz="3000" b="1" spc="-254" dirty="0">
                <a:latin typeface="Arial"/>
                <a:cs typeface="Arial"/>
              </a:rPr>
              <a:t> </a:t>
            </a:r>
            <a:r>
              <a:rPr sz="3000" b="1" spc="100" dirty="0">
                <a:latin typeface="Arial"/>
                <a:cs typeface="Arial"/>
              </a:rPr>
              <a:t>map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AutoNum type="arabicPlain"/>
            </a:pPr>
            <a:endParaRPr sz="3650" dirty="0">
              <a:latin typeface="Times New Roman"/>
              <a:cs typeface="Times New Roman"/>
            </a:endParaRPr>
          </a:p>
          <a:p>
            <a:pPr marL="12700" marR="283845">
              <a:lnSpc>
                <a:spcPts val="3320"/>
              </a:lnSpc>
              <a:buAutoNum type="arabicPlain"/>
              <a:tabLst>
                <a:tab pos="355600" algn="l"/>
                <a:tab pos="720725" algn="l"/>
              </a:tabLst>
            </a:pPr>
            <a:r>
              <a:rPr sz="3000" b="1" spc="200" dirty="0">
                <a:latin typeface="Arial"/>
                <a:cs typeface="Arial"/>
              </a:rPr>
              <a:t>-	</a:t>
            </a:r>
            <a:r>
              <a:rPr sz="3000" b="1" spc="55" dirty="0">
                <a:latin typeface="Arial"/>
                <a:cs typeface="Arial"/>
              </a:rPr>
              <a:t>Learn </a:t>
            </a:r>
            <a:r>
              <a:rPr sz="3000" b="1" spc="140" dirty="0">
                <a:latin typeface="Arial"/>
                <a:cs typeface="Arial"/>
              </a:rPr>
              <a:t>to </a:t>
            </a:r>
            <a:r>
              <a:rPr sz="3000" b="1" spc="-45" dirty="0">
                <a:latin typeface="Arial"/>
                <a:cs typeface="Arial"/>
              </a:rPr>
              <a:t>access, </a:t>
            </a:r>
            <a:r>
              <a:rPr sz="3000" b="1" spc="55" dirty="0">
                <a:latin typeface="Arial"/>
                <a:cs typeface="Arial"/>
              </a:rPr>
              <a:t>organize, </a:t>
            </a:r>
            <a:r>
              <a:rPr sz="3000" b="1" spc="80" dirty="0">
                <a:latin typeface="Arial"/>
                <a:cs typeface="Arial"/>
              </a:rPr>
              <a:t>and </a:t>
            </a:r>
            <a:r>
              <a:rPr sz="3000" b="1" spc="10" dirty="0">
                <a:latin typeface="Arial"/>
                <a:cs typeface="Arial"/>
              </a:rPr>
              <a:t>display </a:t>
            </a:r>
            <a:r>
              <a:rPr sz="3000" b="1" spc="105" dirty="0">
                <a:latin typeface="Arial"/>
                <a:cs typeface="Arial"/>
              </a:rPr>
              <a:t>data </a:t>
            </a:r>
            <a:r>
              <a:rPr sz="3000" b="1" spc="45" dirty="0">
                <a:latin typeface="Arial"/>
                <a:cs typeface="Arial"/>
              </a:rPr>
              <a:t>in </a:t>
            </a:r>
            <a:r>
              <a:rPr lang="en-US" sz="3000" b="1" spc="-5" dirty="0">
                <a:latin typeface="Arial"/>
                <a:cs typeface="Arial"/>
              </a:rPr>
              <a:t>Arc</a:t>
            </a:r>
            <a:r>
              <a:rPr sz="3000" b="1" spc="-5" dirty="0">
                <a:latin typeface="Arial"/>
                <a:cs typeface="Arial"/>
              </a:rPr>
              <a:t>GIS, </a:t>
            </a:r>
            <a:r>
              <a:rPr sz="3000" b="1" spc="-50" dirty="0">
                <a:latin typeface="Arial"/>
                <a:cs typeface="Arial"/>
              </a:rPr>
              <a:t>as</a:t>
            </a:r>
            <a:r>
              <a:rPr sz="3000" b="1" spc="-335" dirty="0">
                <a:latin typeface="Arial"/>
                <a:cs typeface="Arial"/>
              </a:rPr>
              <a:t> </a:t>
            </a:r>
            <a:r>
              <a:rPr sz="3000" b="1" spc="95" dirty="0">
                <a:latin typeface="Arial"/>
                <a:cs typeface="Arial"/>
              </a:rPr>
              <a:t>well  </a:t>
            </a:r>
            <a:r>
              <a:rPr sz="3000" b="1" spc="-50" dirty="0">
                <a:latin typeface="Arial"/>
                <a:cs typeface="Arial"/>
              </a:rPr>
              <a:t>as </a:t>
            </a:r>
            <a:r>
              <a:rPr sz="3000" b="1" spc="50" dirty="0">
                <a:latin typeface="Arial"/>
                <a:cs typeface="Arial"/>
              </a:rPr>
              <a:t>some </a:t>
            </a:r>
            <a:r>
              <a:rPr sz="3000" b="1" spc="35" dirty="0">
                <a:latin typeface="Arial"/>
                <a:cs typeface="Arial"/>
              </a:rPr>
              <a:t>useful </a:t>
            </a:r>
            <a:r>
              <a:rPr sz="3000" b="1" dirty="0">
                <a:latin typeface="Arial"/>
                <a:cs typeface="Arial"/>
              </a:rPr>
              <a:t>sources </a:t>
            </a:r>
            <a:r>
              <a:rPr sz="3000" b="1" spc="80" dirty="0">
                <a:latin typeface="Arial"/>
                <a:cs typeface="Arial"/>
              </a:rPr>
              <a:t>of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105" dirty="0">
                <a:latin typeface="Arial"/>
                <a:cs typeface="Arial"/>
              </a:rPr>
              <a:t>data</a:t>
            </a:r>
            <a:endParaRPr sz="3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lain"/>
            </a:pPr>
            <a:endParaRPr sz="3600" dirty="0">
              <a:latin typeface="Times New Roman"/>
              <a:cs typeface="Times New Roman"/>
            </a:endParaRPr>
          </a:p>
          <a:p>
            <a:pPr marL="12700" marR="146685">
              <a:lnSpc>
                <a:spcPts val="3320"/>
              </a:lnSpc>
              <a:buAutoNum type="arabicPlain"/>
              <a:tabLst>
                <a:tab pos="355600" algn="l"/>
              </a:tabLst>
            </a:pPr>
            <a:r>
              <a:rPr sz="3000" b="1" spc="200" dirty="0">
                <a:latin typeface="Arial"/>
                <a:cs typeface="Arial"/>
              </a:rPr>
              <a:t>-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55" dirty="0">
                <a:latin typeface="Arial"/>
                <a:cs typeface="Arial"/>
              </a:rPr>
              <a:t>Learn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140" dirty="0">
                <a:latin typeface="Arial"/>
                <a:cs typeface="Arial"/>
              </a:rPr>
              <a:t>how</a:t>
            </a:r>
            <a:r>
              <a:rPr sz="3000" b="1" spc="10" dirty="0">
                <a:latin typeface="Arial"/>
                <a:cs typeface="Arial"/>
              </a:rPr>
              <a:t> </a:t>
            </a:r>
            <a:r>
              <a:rPr sz="3000" b="1" spc="140" dirty="0">
                <a:latin typeface="Arial"/>
                <a:cs typeface="Arial"/>
              </a:rPr>
              <a:t>to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95" dirty="0">
                <a:latin typeface="Arial"/>
                <a:cs typeface="Arial"/>
              </a:rPr>
              <a:t>create</a:t>
            </a:r>
            <a:r>
              <a:rPr sz="3000" b="1" spc="10" dirty="0">
                <a:latin typeface="Arial"/>
                <a:cs typeface="Arial"/>
              </a:rPr>
              <a:t> </a:t>
            </a:r>
            <a:r>
              <a:rPr sz="3000" b="1" spc="70" dirty="0">
                <a:latin typeface="Arial"/>
                <a:cs typeface="Arial"/>
              </a:rPr>
              <a:t>a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100" dirty="0">
                <a:latin typeface="Arial"/>
                <a:cs typeface="Arial"/>
              </a:rPr>
              <a:t>map</a:t>
            </a:r>
            <a:r>
              <a:rPr sz="3000" b="1" spc="10" dirty="0">
                <a:latin typeface="Arial"/>
                <a:cs typeface="Arial"/>
              </a:rPr>
              <a:t> </a:t>
            </a:r>
            <a:r>
              <a:rPr sz="3000" b="1" spc="45" dirty="0">
                <a:latin typeface="Arial"/>
                <a:cs typeface="Arial"/>
              </a:rPr>
              <a:t>in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lang="en-US" sz="3000" b="1" spc="-5" dirty="0">
                <a:latin typeface="Arial"/>
                <a:cs typeface="Arial"/>
              </a:rPr>
              <a:t>Arc</a:t>
            </a:r>
            <a:r>
              <a:rPr sz="3000" b="1" spc="-5" dirty="0">
                <a:latin typeface="Arial"/>
                <a:cs typeface="Arial"/>
              </a:rPr>
              <a:t>GIS</a:t>
            </a:r>
            <a:r>
              <a:rPr lang="en-US" sz="3000" b="1" spc="-5" dirty="0">
                <a:latin typeface="Arial"/>
                <a:cs typeface="Arial"/>
              </a:rPr>
              <a:t>,</a:t>
            </a:r>
            <a:r>
              <a:rPr lang="en-US" sz="3000" b="1" spc="5" dirty="0">
                <a:latin typeface="Arial"/>
                <a:cs typeface="Arial"/>
              </a:rPr>
              <a:t> </a:t>
            </a:r>
            <a:r>
              <a:rPr lang="en-US" sz="3000" b="1" spc="100" dirty="0">
                <a:latin typeface="Arial"/>
                <a:cs typeface="Arial"/>
              </a:rPr>
              <a:t>from</a:t>
            </a:r>
            <a:r>
              <a:rPr lang="en-US" sz="3000" b="1" spc="10" dirty="0">
                <a:latin typeface="Arial"/>
                <a:cs typeface="Arial"/>
              </a:rPr>
              <a:t> </a:t>
            </a:r>
            <a:r>
              <a:rPr lang="en-US" sz="3000" b="1" spc="80" dirty="0">
                <a:latin typeface="Arial"/>
                <a:cs typeface="Arial"/>
              </a:rPr>
              <a:t>importing</a:t>
            </a:r>
            <a:r>
              <a:rPr lang="en-US" sz="3000" b="1" spc="5" dirty="0">
                <a:latin typeface="Arial"/>
                <a:cs typeface="Arial"/>
              </a:rPr>
              <a:t> </a:t>
            </a:r>
            <a:r>
              <a:rPr lang="en-US" sz="3000" b="1" spc="140" dirty="0">
                <a:latin typeface="Arial"/>
                <a:cs typeface="Arial"/>
              </a:rPr>
              <a:t>the</a:t>
            </a:r>
            <a:r>
              <a:rPr lang="en-US" sz="3000" b="1" spc="10" dirty="0">
                <a:latin typeface="Arial"/>
                <a:cs typeface="Arial"/>
              </a:rPr>
              <a:t> </a:t>
            </a:r>
            <a:r>
              <a:rPr lang="en-US" sz="3000" b="1" spc="105" dirty="0">
                <a:latin typeface="Arial"/>
                <a:cs typeface="Arial"/>
              </a:rPr>
              <a:t>data  </a:t>
            </a:r>
            <a:r>
              <a:rPr lang="en-US" sz="3000" b="1" spc="140" dirty="0">
                <a:latin typeface="Arial"/>
                <a:cs typeface="Arial"/>
              </a:rPr>
              <a:t>to</a:t>
            </a:r>
            <a:r>
              <a:rPr lang="en-US" sz="3000" b="1" spc="-555" dirty="0">
                <a:latin typeface="Arial"/>
                <a:cs typeface="Arial"/>
              </a:rPr>
              <a:t> </a:t>
            </a:r>
            <a:r>
              <a:rPr lang="en-US" sz="3000" b="1" spc="80" dirty="0">
                <a:latin typeface="Arial"/>
                <a:cs typeface="Arial"/>
              </a:rPr>
              <a:t>exporting </a:t>
            </a:r>
            <a:r>
              <a:rPr lang="en-US" sz="3000" b="1" spc="70" dirty="0">
                <a:latin typeface="Arial"/>
                <a:cs typeface="Arial"/>
              </a:rPr>
              <a:t>a </a:t>
            </a:r>
            <a:r>
              <a:rPr lang="en-US" sz="3000" b="1" spc="50" dirty="0">
                <a:latin typeface="Arial"/>
                <a:cs typeface="Arial"/>
              </a:rPr>
              <a:t>final </a:t>
            </a:r>
            <a:r>
              <a:rPr lang="en-US" sz="3000" b="1" spc="100" dirty="0">
                <a:latin typeface="Arial"/>
                <a:cs typeface="Arial"/>
              </a:rPr>
              <a:t>map </a:t>
            </a:r>
            <a:r>
              <a:rPr lang="en-US" sz="3000" b="1" spc="-50" dirty="0">
                <a:latin typeface="Arial"/>
                <a:cs typeface="Arial"/>
              </a:rPr>
              <a:t>as </a:t>
            </a:r>
            <a:r>
              <a:rPr lang="en-US" sz="3000" b="1" spc="75" dirty="0">
                <a:latin typeface="Arial"/>
                <a:cs typeface="Arial"/>
              </a:rPr>
              <a:t>an an image </a:t>
            </a:r>
            <a:r>
              <a:rPr lang="en-US" sz="3000" b="1" spc="90" dirty="0">
                <a:latin typeface="Arial"/>
                <a:cs typeface="Arial"/>
              </a:rPr>
              <a:t>or </a:t>
            </a:r>
            <a:r>
              <a:rPr lang="en-US" sz="3000" b="1" spc="40" dirty="0">
                <a:latin typeface="Arial"/>
                <a:cs typeface="Arial"/>
              </a:rPr>
              <a:t>PDF </a:t>
            </a:r>
            <a:r>
              <a:rPr lang="en-US" sz="3000" b="1" spc="95" dirty="0">
                <a:latin typeface="Arial"/>
                <a:cs typeface="Arial"/>
              </a:rPr>
              <a:t>document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1700" marR="5080" indent="-34290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NOW, LET’S</a:t>
            </a:r>
            <a:r>
              <a:rPr b="0" spc="-55" dirty="0"/>
              <a:t> </a:t>
            </a:r>
            <a:r>
              <a:rPr b="0" spc="-5" dirty="0"/>
              <a:t>MAKE  A</a:t>
            </a:r>
            <a:r>
              <a:rPr b="0" spc="-20" dirty="0"/>
              <a:t> </a:t>
            </a:r>
            <a:r>
              <a:rPr b="0" spc="-5" dirty="0"/>
              <a:t>MAP!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539750"/>
            <a:ext cx="13195300" cy="1358900"/>
          </a:xfrm>
          <a:custGeom>
            <a:avLst/>
            <a:gdLst/>
            <a:ahLst/>
            <a:cxnLst/>
            <a:rect l="l" t="t" r="r" b="b"/>
            <a:pathLst>
              <a:path w="13195300" h="1358900">
                <a:moveTo>
                  <a:pt x="0" y="1358900"/>
                </a:moveTo>
                <a:lnTo>
                  <a:pt x="13195300" y="1358900"/>
                </a:lnTo>
                <a:lnTo>
                  <a:pt x="131953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500" y="274307"/>
            <a:ext cx="9169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WHAT IS</a:t>
            </a:r>
            <a:r>
              <a:rPr b="0" spc="-65" dirty="0"/>
              <a:t> </a:t>
            </a:r>
            <a:r>
              <a:rPr b="0" spc="-5" dirty="0"/>
              <a:t>GIS?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49500" y="2150618"/>
            <a:ext cx="12750800" cy="47833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55" dirty="0">
                <a:latin typeface="Courier" pitchFamily="2" charset="0"/>
                <a:cs typeface="Arial"/>
              </a:rPr>
              <a:t>Geographic </a:t>
            </a:r>
            <a:r>
              <a:rPr sz="3000" b="1" spc="95" dirty="0">
                <a:latin typeface="Courier" pitchFamily="2" charset="0"/>
                <a:cs typeface="Arial"/>
              </a:rPr>
              <a:t>Information </a:t>
            </a:r>
            <a:r>
              <a:rPr sz="3000" b="1" spc="10" dirty="0">
                <a:latin typeface="Courier" pitchFamily="2" charset="0"/>
                <a:cs typeface="Arial"/>
              </a:rPr>
              <a:t>Systems</a:t>
            </a:r>
            <a:r>
              <a:rPr sz="3000" b="1" spc="-140" dirty="0">
                <a:latin typeface="Courier" pitchFamily="2" charset="0"/>
                <a:cs typeface="Arial"/>
              </a:rPr>
              <a:t> </a:t>
            </a:r>
            <a:r>
              <a:rPr sz="3000" b="1" spc="30" dirty="0">
                <a:latin typeface="Courier" pitchFamily="2" charset="0"/>
                <a:cs typeface="Arial"/>
              </a:rPr>
              <a:t>(Science)</a:t>
            </a:r>
            <a:endParaRPr sz="3000" b="1" dirty="0">
              <a:latin typeface="Courier" pitchFamily="2" charset="0"/>
              <a:cs typeface="Arial"/>
            </a:endParaRPr>
          </a:p>
          <a:p>
            <a:pPr marL="263525" marR="5080" indent="830580">
              <a:lnSpc>
                <a:spcPct val="100000"/>
              </a:lnSpc>
              <a:spcBef>
                <a:spcPts val="3600"/>
              </a:spcBef>
              <a:tabLst>
                <a:tab pos="1673225" algn="l"/>
                <a:tab pos="4081145" algn="l"/>
              </a:tabLst>
            </a:pPr>
            <a:r>
              <a:rPr sz="3000" spc="-204" dirty="0">
                <a:latin typeface="Courier" pitchFamily="2" charset="0"/>
                <a:cs typeface="Arial Black"/>
              </a:rPr>
              <a:t>GIS</a:t>
            </a:r>
            <a:r>
              <a:rPr sz="3000" spc="-160" dirty="0">
                <a:latin typeface="Courier" pitchFamily="2" charset="0"/>
                <a:cs typeface="Arial Black"/>
              </a:rPr>
              <a:t> </a:t>
            </a:r>
            <a:r>
              <a:rPr sz="3000" spc="-210" dirty="0">
                <a:latin typeface="Courier" pitchFamily="2" charset="0"/>
                <a:cs typeface="Arial Black"/>
              </a:rPr>
              <a:t>allows</a:t>
            </a:r>
            <a:r>
              <a:rPr sz="3000" spc="-155" dirty="0">
                <a:latin typeface="Courier" pitchFamily="2" charset="0"/>
                <a:cs typeface="Arial Black"/>
              </a:rPr>
              <a:t> </a:t>
            </a:r>
            <a:r>
              <a:rPr sz="3000" spc="-105" dirty="0">
                <a:latin typeface="Courier" pitchFamily="2" charset="0"/>
                <a:cs typeface="Arial Black"/>
              </a:rPr>
              <a:t>you	</a:t>
            </a:r>
            <a:r>
              <a:rPr sz="3000" spc="-110" dirty="0">
                <a:latin typeface="Courier" pitchFamily="2" charset="0"/>
                <a:cs typeface="Arial Black"/>
              </a:rPr>
              <a:t>to </a:t>
            </a:r>
            <a:r>
              <a:rPr sz="3000" spc="-225" dirty="0">
                <a:latin typeface="Courier" pitchFamily="2" charset="0"/>
                <a:cs typeface="Arial Black"/>
              </a:rPr>
              <a:t>process, </a:t>
            </a:r>
            <a:r>
              <a:rPr sz="3000" spc="-175" dirty="0">
                <a:latin typeface="Courier" pitchFamily="2" charset="0"/>
                <a:cs typeface="Arial Black"/>
              </a:rPr>
              <a:t>analyze </a:t>
            </a:r>
            <a:r>
              <a:rPr sz="3000" spc="-145" dirty="0">
                <a:latin typeface="Courier" pitchFamily="2" charset="0"/>
                <a:cs typeface="Arial Black"/>
              </a:rPr>
              <a:t>and</a:t>
            </a:r>
            <a:r>
              <a:rPr sz="3000" spc="-160" dirty="0">
                <a:latin typeface="Courier" pitchFamily="2" charset="0"/>
                <a:cs typeface="Arial Black"/>
              </a:rPr>
              <a:t> </a:t>
            </a:r>
            <a:r>
              <a:rPr sz="3000" spc="-175" dirty="0">
                <a:latin typeface="Courier" pitchFamily="2" charset="0"/>
                <a:cs typeface="Arial Black"/>
              </a:rPr>
              <a:t>visuazlize</a:t>
            </a:r>
            <a:r>
              <a:rPr sz="3000" spc="-170" dirty="0">
                <a:latin typeface="Courier" pitchFamily="2" charset="0"/>
                <a:cs typeface="Arial Black"/>
              </a:rPr>
              <a:t> </a:t>
            </a:r>
            <a:r>
              <a:rPr sz="3000" spc="-125" dirty="0">
                <a:latin typeface="Courier" pitchFamily="2" charset="0"/>
                <a:cs typeface="Arial Black"/>
              </a:rPr>
              <a:t>information </a:t>
            </a:r>
            <a:r>
              <a:rPr sz="3000" spc="-75" dirty="0">
                <a:latin typeface="Courier" pitchFamily="2" charset="0"/>
                <a:cs typeface="Arial Black"/>
              </a:rPr>
              <a:t> </a:t>
            </a:r>
            <a:r>
              <a:rPr sz="3000" spc="-130" dirty="0">
                <a:latin typeface="Courier" pitchFamily="2" charset="0"/>
                <a:cs typeface="Arial Black"/>
              </a:rPr>
              <a:t>about </a:t>
            </a:r>
            <a:r>
              <a:rPr sz="3000" spc="-140" dirty="0">
                <a:latin typeface="Courier" pitchFamily="2" charset="0"/>
                <a:cs typeface="Arial Black"/>
              </a:rPr>
              <a:t>the </a:t>
            </a:r>
            <a:r>
              <a:rPr sz="3000" spc="-190" dirty="0">
                <a:latin typeface="Courier" pitchFamily="2" charset="0"/>
                <a:cs typeface="Arial Black"/>
              </a:rPr>
              <a:t>Earth’s </a:t>
            </a:r>
            <a:r>
              <a:rPr sz="3000" spc="-204" dirty="0">
                <a:latin typeface="Courier" pitchFamily="2" charset="0"/>
                <a:cs typeface="Arial Black"/>
              </a:rPr>
              <a:t>surface. GIS </a:t>
            </a:r>
            <a:r>
              <a:rPr sz="3000" spc="-250" dirty="0">
                <a:latin typeface="Courier" pitchFamily="2" charset="0"/>
                <a:cs typeface="Arial Black"/>
              </a:rPr>
              <a:t>is </a:t>
            </a:r>
            <a:r>
              <a:rPr sz="3000" spc="-135" dirty="0">
                <a:latin typeface="Courier" pitchFamily="2" charset="0"/>
                <a:cs typeface="Arial Black"/>
              </a:rPr>
              <a:t>utilized </a:t>
            </a:r>
            <a:r>
              <a:rPr sz="3000" spc="-110" dirty="0">
                <a:latin typeface="Courier" pitchFamily="2" charset="0"/>
                <a:cs typeface="Arial Black"/>
              </a:rPr>
              <a:t>to </a:t>
            </a:r>
            <a:r>
              <a:rPr sz="3000" spc="-170" dirty="0">
                <a:latin typeface="Courier" pitchFamily="2" charset="0"/>
                <a:cs typeface="Arial Black"/>
              </a:rPr>
              <a:t>know </a:t>
            </a:r>
            <a:r>
              <a:rPr sz="3000" spc="60" dirty="0">
                <a:latin typeface="Courier" pitchFamily="2" charset="0"/>
                <a:cs typeface="Arial Black"/>
              </a:rPr>
              <a:t>“</a:t>
            </a:r>
            <a:r>
              <a:rPr sz="3000" spc="60" dirty="0">
                <a:latin typeface="Courier" pitchFamily="2" charset="0"/>
                <a:cs typeface="Arial"/>
              </a:rPr>
              <a:t>what</a:t>
            </a:r>
            <a:r>
              <a:rPr sz="3000" spc="55" dirty="0">
                <a:latin typeface="Courier" pitchFamily="2" charset="0"/>
                <a:cs typeface="Arial"/>
              </a:rPr>
              <a:t> </a:t>
            </a:r>
            <a:r>
              <a:rPr sz="3000" spc="-85" dirty="0">
                <a:latin typeface="Courier" pitchFamily="2" charset="0"/>
                <a:cs typeface="Arial"/>
              </a:rPr>
              <a:t>is</a:t>
            </a:r>
            <a:r>
              <a:rPr sz="3000" spc="5" dirty="0">
                <a:latin typeface="Courier" pitchFamily="2" charset="0"/>
                <a:cs typeface="Arial"/>
              </a:rPr>
              <a:t> </a:t>
            </a:r>
            <a:r>
              <a:rPr sz="3000" spc="95" dirty="0">
                <a:latin typeface="Courier" pitchFamily="2" charset="0"/>
                <a:cs typeface="Arial"/>
              </a:rPr>
              <a:t>where, </a:t>
            </a:r>
            <a:r>
              <a:rPr sz="3000" spc="25" dirty="0">
                <a:latin typeface="Courier" pitchFamily="2" charset="0"/>
                <a:cs typeface="Arial"/>
              </a:rPr>
              <a:t> </a:t>
            </a:r>
            <a:r>
              <a:rPr sz="3000" spc="50" dirty="0">
                <a:latin typeface="Courier" pitchFamily="2" charset="0"/>
                <a:cs typeface="Arial"/>
              </a:rPr>
              <a:t>when”	</a:t>
            </a:r>
            <a:r>
              <a:rPr sz="3000" spc="-145" dirty="0">
                <a:latin typeface="Courier" pitchFamily="2" charset="0"/>
                <a:cs typeface="Arial Black"/>
              </a:rPr>
              <a:t>and </a:t>
            </a:r>
            <a:r>
              <a:rPr sz="3000" spc="-250" dirty="0">
                <a:latin typeface="Courier" pitchFamily="2" charset="0"/>
                <a:cs typeface="Arial Black"/>
              </a:rPr>
              <a:t>is </a:t>
            </a:r>
            <a:r>
              <a:rPr sz="3000" spc="-175" dirty="0">
                <a:latin typeface="Courier" pitchFamily="2" charset="0"/>
                <a:cs typeface="Arial Black"/>
              </a:rPr>
              <a:t>used </a:t>
            </a:r>
            <a:r>
              <a:rPr sz="3000" spc="-120" dirty="0">
                <a:latin typeface="Courier" pitchFamily="2" charset="0"/>
                <a:cs typeface="Arial Black"/>
              </a:rPr>
              <a:t>in </a:t>
            </a:r>
            <a:r>
              <a:rPr sz="3000" spc="-170" dirty="0">
                <a:latin typeface="Courier" pitchFamily="2" charset="0"/>
                <a:cs typeface="Arial Black"/>
              </a:rPr>
              <a:t>many </a:t>
            </a:r>
            <a:r>
              <a:rPr sz="3000" spc="-130" dirty="0">
                <a:latin typeface="Courier" pitchFamily="2" charset="0"/>
                <a:cs typeface="Arial Black"/>
              </a:rPr>
              <a:t>different </a:t>
            </a:r>
            <a:r>
              <a:rPr sz="3000" spc="-170" dirty="0">
                <a:latin typeface="Courier" pitchFamily="2" charset="0"/>
                <a:cs typeface="Arial Black"/>
              </a:rPr>
              <a:t>fields </a:t>
            </a:r>
            <a:r>
              <a:rPr sz="3000" spc="-210" dirty="0">
                <a:latin typeface="Courier" pitchFamily="2" charset="0"/>
                <a:cs typeface="Arial Black"/>
              </a:rPr>
              <a:t>like</a:t>
            </a:r>
            <a:r>
              <a:rPr sz="3000" spc="-170" dirty="0">
                <a:latin typeface="Courier" pitchFamily="2" charset="0"/>
                <a:cs typeface="Arial Black"/>
              </a:rPr>
              <a:t> </a:t>
            </a:r>
            <a:r>
              <a:rPr sz="3000" spc="-150" dirty="0">
                <a:latin typeface="Courier" pitchFamily="2" charset="0"/>
                <a:cs typeface="Arial Black"/>
              </a:rPr>
              <a:t>environmental</a:t>
            </a:r>
            <a:r>
              <a:rPr sz="3000" spc="-165" dirty="0">
                <a:latin typeface="Courier" pitchFamily="2" charset="0"/>
                <a:cs typeface="Arial Black"/>
              </a:rPr>
              <a:t> </a:t>
            </a:r>
            <a:r>
              <a:rPr sz="3000" spc="-170" dirty="0">
                <a:latin typeface="Courier" pitchFamily="2" charset="0"/>
                <a:cs typeface="Arial Black"/>
              </a:rPr>
              <a:t>sci</a:t>
            </a:r>
            <a:r>
              <a:rPr sz="3000" spc="-220" dirty="0">
                <a:latin typeface="Courier" pitchFamily="2" charset="0"/>
                <a:cs typeface="Arial Black"/>
              </a:rPr>
              <a:t>ence, </a:t>
            </a:r>
            <a:r>
              <a:rPr sz="3000" spc="-210" dirty="0">
                <a:latin typeface="Courier" pitchFamily="2" charset="0"/>
                <a:cs typeface="Arial Black"/>
              </a:rPr>
              <a:t>economics, </a:t>
            </a:r>
            <a:r>
              <a:rPr sz="3000" spc="-180" dirty="0">
                <a:latin typeface="Courier" pitchFamily="2" charset="0"/>
                <a:cs typeface="Arial Black"/>
              </a:rPr>
              <a:t>history, </a:t>
            </a:r>
            <a:r>
              <a:rPr sz="3000" spc="-195" dirty="0">
                <a:latin typeface="Courier" pitchFamily="2" charset="0"/>
                <a:cs typeface="Arial Black"/>
              </a:rPr>
              <a:t>archaeology, </a:t>
            </a:r>
            <a:r>
              <a:rPr sz="3000" spc="-120" dirty="0">
                <a:latin typeface="Courier" pitchFamily="2" charset="0"/>
                <a:cs typeface="Arial Black"/>
              </a:rPr>
              <a:t>urban </a:t>
            </a:r>
            <a:r>
              <a:rPr sz="3000" spc="-195" dirty="0">
                <a:latin typeface="Courier" pitchFamily="2" charset="0"/>
                <a:cs typeface="Arial Black"/>
              </a:rPr>
              <a:t>studies,</a:t>
            </a:r>
            <a:r>
              <a:rPr sz="3000" spc="-30" dirty="0">
                <a:latin typeface="Courier" pitchFamily="2" charset="0"/>
                <a:cs typeface="Arial Black"/>
              </a:rPr>
              <a:t> </a:t>
            </a:r>
            <a:r>
              <a:rPr sz="3000" spc="-160" dirty="0">
                <a:latin typeface="Courier" pitchFamily="2" charset="0"/>
                <a:cs typeface="Arial Black"/>
              </a:rPr>
              <a:t>biology,</a:t>
            </a:r>
            <a:r>
              <a:rPr sz="3000" spc="-155" dirty="0">
                <a:latin typeface="Courier" pitchFamily="2" charset="0"/>
                <a:cs typeface="Arial Black"/>
              </a:rPr>
              <a:t> </a:t>
            </a:r>
            <a:r>
              <a:rPr sz="3000" spc="-140" dirty="0">
                <a:latin typeface="Courier" pitchFamily="2" charset="0"/>
                <a:cs typeface="Arial Black"/>
              </a:rPr>
              <a:t>sus</a:t>
            </a:r>
            <a:r>
              <a:rPr sz="3000" spc="-170" dirty="0">
                <a:latin typeface="Courier" pitchFamily="2" charset="0"/>
                <a:cs typeface="Arial Black"/>
              </a:rPr>
              <a:t>tainable </a:t>
            </a:r>
            <a:r>
              <a:rPr sz="3000" spc="-155" dirty="0">
                <a:latin typeface="Courier" pitchFamily="2" charset="0"/>
                <a:cs typeface="Arial Black"/>
              </a:rPr>
              <a:t>development, </a:t>
            </a:r>
            <a:r>
              <a:rPr sz="3000" spc="-170" dirty="0">
                <a:latin typeface="Courier" pitchFamily="2" charset="0"/>
                <a:cs typeface="Arial Black"/>
              </a:rPr>
              <a:t>geology, </a:t>
            </a:r>
            <a:r>
              <a:rPr sz="3000" spc="-235" dirty="0">
                <a:latin typeface="Courier" pitchFamily="2" charset="0"/>
                <a:cs typeface="Arial Black"/>
              </a:rPr>
              <a:t>etc. </a:t>
            </a:r>
            <a:r>
              <a:rPr sz="3000" spc="-215" dirty="0">
                <a:latin typeface="Courier" pitchFamily="2" charset="0"/>
                <a:cs typeface="Arial Black"/>
              </a:rPr>
              <a:t>It’s </a:t>
            </a:r>
            <a:r>
              <a:rPr sz="3000" spc="-265" dirty="0">
                <a:latin typeface="Courier" pitchFamily="2" charset="0"/>
                <a:cs typeface="Arial Black"/>
              </a:rPr>
              <a:t>a </a:t>
            </a:r>
            <a:r>
              <a:rPr sz="3000" spc="-175" dirty="0">
                <a:latin typeface="Courier" pitchFamily="2" charset="0"/>
                <a:cs typeface="Arial Black"/>
              </a:rPr>
              <a:t>flexible </a:t>
            </a:r>
            <a:r>
              <a:rPr sz="3000" spc="95" dirty="0">
                <a:latin typeface="Courier" pitchFamily="2" charset="0"/>
                <a:cs typeface="Arial"/>
              </a:rPr>
              <a:t>tool</a:t>
            </a:r>
            <a:r>
              <a:rPr sz="3000" spc="275" dirty="0">
                <a:latin typeface="Courier" pitchFamily="2" charset="0"/>
                <a:cs typeface="Arial"/>
              </a:rPr>
              <a:t> </a:t>
            </a:r>
            <a:r>
              <a:rPr sz="3000" spc="-155" dirty="0">
                <a:latin typeface="Courier" pitchFamily="2" charset="0"/>
                <a:cs typeface="Arial Black"/>
              </a:rPr>
              <a:t>that</a:t>
            </a:r>
            <a:r>
              <a:rPr sz="3000" spc="-160" dirty="0">
                <a:latin typeface="Courier" pitchFamily="2" charset="0"/>
                <a:cs typeface="Arial Black"/>
              </a:rPr>
              <a:t> </a:t>
            </a:r>
            <a:r>
              <a:rPr sz="3000" spc="-210" dirty="0">
                <a:latin typeface="Courier" pitchFamily="2" charset="0"/>
                <a:cs typeface="Arial Black"/>
              </a:rPr>
              <a:t>allows </a:t>
            </a:r>
            <a:r>
              <a:rPr sz="3000" spc="-120" dirty="0">
                <a:latin typeface="Courier" pitchFamily="2" charset="0"/>
                <a:cs typeface="Arial Black"/>
              </a:rPr>
              <a:t> </a:t>
            </a:r>
            <a:r>
              <a:rPr sz="3000" spc="-105" dirty="0">
                <a:latin typeface="Courier" pitchFamily="2" charset="0"/>
                <a:cs typeface="Arial Black"/>
              </a:rPr>
              <a:t>you </a:t>
            </a:r>
            <a:r>
              <a:rPr sz="3000" spc="-110" dirty="0">
                <a:latin typeface="Courier" pitchFamily="2" charset="0"/>
                <a:cs typeface="Arial Black"/>
              </a:rPr>
              <a:t>to </a:t>
            </a:r>
            <a:r>
              <a:rPr sz="3000" spc="-160" dirty="0">
                <a:latin typeface="Courier" pitchFamily="2" charset="0"/>
                <a:cs typeface="Arial Black"/>
              </a:rPr>
              <a:t>study </a:t>
            </a:r>
            <a:r>
              <a:rPr sz="3000" spc="-200" dirty="0">
                <a:latin typeface="Courier" pitchFamily="2" charset="0"/>
                <a:cs typeface="Arial Black"/>
              </a:rPr>
              <a:t>spatial </a:t>
            </a:r>
            <a:r>
              <a:rPr sz="3000" spc="-175" dirty="0">
                <a:latin typeface="Courier" pitchFamily="2" charset="0"/>
                <a:cs typeface="Arial Black"/>
              </a:rPr>
              <a:t>relationships, </a:t>
            </a:r>
            <a:r>
              <a:rPr sz="3000" spc="-229" dirty="0">
                <a:latin typeface="Courier" pitchFamily="2" charset="0"/>
                <a:cs typeface="Arial Black"/>
              </a:rPr>
              <a:t>PAST </a:t>
            </a:r>
            <a:r>
              <a:rPr sz="3000" spc="-70" dirty="0">
                <a:latin typeface="Courier" pitchFamily="2" charset="0"/>
                <a:cs typeface="Arial Black"/>
              </a:rPr>
              <a:t>AND</a:t>
            </a:r>
            <a:r>
              <a:rPr sz="3000" spc="-150" dirty="0">
                <a:latin typeface="Courier" pitchFamily="2" charset="0"/>
                <a:cs typeface="Arial Black"/>
              </a:rPr>
              <a:t> </a:t>
            </a:r>
            <a:r>
              <a:rPr sz="3000" spc="-265" dirty="0">
                <a:latin typeface="Courier" pitchFamily="2" charset="0"/>
                <a:cs typeface="Arial Black"/>
              </a:rPr>
              <a:t>PRESENT.</a:t>
            </a:r>
            <a:endParaRPr sz="3000" dirty="0">
              <a:latin typeface="Courier" pitchFamily="2" charset="0"/>
              <a:cs typeface="Arial Black"/>
            </a:endParaRPr>
          </a:p>
          <a:p>
            <a:pPr>
              <a:lnSpc>
                <a:spcPct val="100000"/>
              </a:lnSpc>
            </a:pPr>
            <a:endParaRPr sz="4000" dirty="0">
              <a:latin typeface="Courier" pitchFamily="2" charset="0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" y="2244542"/>
            <a:ext cx="1848700" cy="7314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A69F74-604A-8442-98EF-F0060DA60990}"/>
              </a:ext>
            </a:extLst>
          </p:cNvPr>
          <p:cNvSpPr/>
          <p:nvPr/>
        </p:nvSpPr>
        <p:spPr>
          <a:xfrm>
            <a:off x="5499100" y="6995210"/>
            <a:ext cx="9601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600"/>
              </a:spcBef>
            </a:pPr>
            <a:r>
              <a:rPr lang="en-US" sz="2400" b="1" spc="15" dirty="0">
                <a:latin typeface="Courier" pitchFamily="2" charset="0"/>
                <a:cs typeface="Arial"/>
              </a:rPr>
              <a:t>“Everything </a:t>
            </a:r>
            <a:r>
              <a:rPr lang="en-US" sz="2400" b="1" spc="-85" dirty="0">
                <a:latin typeface="Courier" pitchFamily="2" charset="0"/>
                <a:cs typeface="Arial"/>
              </a:rPr>
              <a:t>is </a:t>
            </a:r>
            <a:r>
              <a:rPr lang="en-US" sz="2400" b="1" spc="90" dirty="0">
                <a:latin typeface="Courier" pitchFamily="2" charset="0"/>
                <a:cs typeface="Arial"/>
              </a:rPr>
              <a:t>related </a:t>
            </a:r>
            <a:r>
              <a:rPr lang="en-US" sz="2400" b="1" spc="140" dirty="0">
                <a:latin typeface="Courier" pitchFamily="2" charset="0"/>
                <a:cs typeface="Arial"/>
              </a:rPr>
              <a:t>to </a:t>
            </a:r>
            <a:r>
              <a:rPr lang="en-US" sz="2400" b="1" spc="70" dirty="0">
                <a:latin typeface="Courier" pitchFamily="2" charset="0"/>
                <a:cs typeface="Arial"/>
              </a:rPr>
              <a:t>everything </a:t>
            </a:r>
            <a:r>
              <a:rPr lang="en-US" sz="2400" b="1" spc="5" dirty="0">
                <a:latin typeface="Courier" pitchFamily="2" charset="0"/>
                <a:cs typeface="Arial"/>
              </a:rPr>
              <a:t>else,                       </a:t>
            </a:r>
            <a:r>
              <a:rPr lang="en-US" sz="2400" b="1" spc="125" dirty="0">
                <a:latin typeface="Courier" pitchFamily="2" charset="0"/>
                <a:cs typeface="Arial"/>
              </a:rPr>
              <a:t>but </a:t>
            </a:r>
            <a:r>
              <a:rPr lang="en-US" sz="2400" b="1" spc="95" dirty="0">
                <a:latin typeface="Courier" pitchFamily="2" charset="0"/>
                <a:cs typeface="Arial"/>
              </a:rPr>
              <a:t>near </a:t>
            </a:r>
            <a:r>
              <a:rPr lang="en-US" sz="2400" b="1" spc="40" dirty="0">
                <a:latin typeface="Courier" pitchFamily="2" charset="0"/>
                <a:cs typeface="Arial"/>
              </a:rPr>
              <a:t>things </a:t>
            </a:r>
            <a:r>
              <a:rPr lang="en-US" sz="2400" b="1" spc="75" dirty="0">
                <a:latin typeface="Courier" pitchFamily="2" charset="0"/>
                <a:cs typeface="Arial"/>
              </a:rPr>
              <a:t>are </a:t>
            </a:r>
            <a:r>
              <a:rPr lang="en-US" sz="2400" b="1" spc="100" dirty="0">
                <a:latin typeface="Courier" pitchFamily="2" charset="0"/>
                <a:cs typeface="Arial"/>
              </a:rPr>
              <a:t>more</a:t>
            </a:r>
            <a:endParaRPr lang="en-US" sz="2400" b="1" dirty="0">
              <a:latin typeface="Courier" pitchFamily="2" charset="0"/>
              <a:cs typeface="Arial"/>
            </a:endParaRPr>
          </a:p>
          <a:p>
            <a:pPr marR="5080" algn="ctr">
              <a:lnSpc>
                <a:spcPct val="100000"/>
              </a:lnSpc>
            </a:pPr>
            <a:r>
              <a:rPr lang="en-US" sz="2400" b="1" spc="90" dirty="0">
                <a:latin typeface="Courier" pitchFamily="2" charset="0"/>
                <a:cs typeface="Arial"/>
              </a:rPr>
              <a:t>related </a:t>
            </a:r>
            <a:r>
              <a:rPr lang="en-US" sz="2400" b="1" spc="110" dirty="0">
                <a:latin typeface="Courier" pitchFamily="2" charset="0"/>
                <a:cs typeface="Arial"/>
              </a:rPr>
              <a:t>than </a:t>
            </a:r>
            <a:r>
              <a:rPr lang="en-US" sz="2400" b="1" spc="65" dirty="0">
                <a:latin typeface="Courier" pitchFamily="2" charset="0"/>
                <a:cs typeface="Arial"/>
              </a:rPr>
              <a:t>distant</a:t>
            </a:r>
            <a:r>
              <a:rPr lang="en-US" sz="2400" b="1" spc="-210" dirty="0">
                <a:latin typeface="Courier" pitchFamily="2" charset="0"/>
                <a:cs typeface="Arial"/>
              </a:rPr>
              <a:t> </a:t>
            </a:r>
            <a:r>
              <a:rPr lang="en-US" sz="2400" b="1" spc="-15" dirty="0">
                <a:latin typeface="Courier" pitchFamily="2" charset="0"/>
                <a:cs typeface="Arial"/>
              </a:rPr>
              <a:t>things.”</a:t>
            </a:r>
            <a:endParaRPr lang="en-US" sz="2400" b="1" dirty="0">
              <a:latin typeface="Courier" pitchFamily="2" charset="0"/>
              <a:cs typeface="Arial"/>
            </a:endParaRPr>
          </a:p>
          <a:p>
            <a:pPr marR="5080" algn="ctr">
              <a:lnSpc>
                <a:spcPct val="100000"/>
              </a:lnSpc>
            </a:pPr>
            <a:r>
              <a:rPr lang="en-US" sz="2400" spc="-170" dirty="0">
                <a:latin typeface="Courier" pitchFamily="2" charset="0"/>
                <a:cs typeface="Arial Black"/>
              </a:rPr>
              <a:t>(First </a:t>
            </a:r>
            <a:r>
              <a:rPr lang="en-US" sz="2400" spc="-130" dirty="0">
                <a:latin typeface="Courier" pitchFamily="2" charset="0"/>
                <a:cs typeface="Arial Black"/>
              </a:rPr>
              <a:t>rule </a:t>
            </a:r>
            <a:r>
              <a:rPr lang="en-US" sz="2400" spc="-85" dirty="0">
                <a:latin typeface="Courier" pitchFamily="2" charset="0"/>
                <a:cs typeface="Arial Black"/>
              </a:rPr>
              <a:t>of</a:t>
            </a:r>
            <a:r>
              <a:rPr lang="en-US" sz="2400" spc="-250" dirty="0">
                <a:latin typeface="Courier" pitchFamily="2" charset="0"/>
                <a:cs typeface="Arial Black"/>
              </a:rPr>
              <a:t> </a:t>
            </a:r>
            <a:r>
              <a:rPr lang="en-US" sz="2400" spc="-135" dirty="0">
                <a:latin typeface="Courier" pitchFamily="2" charset="0"/>
                <a:cs typeface="Arial Black"/>
              </a:rPr>
              <a:t>geography)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64228" y="8064424"/>
            <a:ext cx="203835" cy="240029"/>
          </a:xfrm>
          <a:custGeom>
            <a:avLst/>
            <a:gdLst/>
            <a:ahLst/>
            <a:cxnLst/>
            <a:rect l="l" t="t" r="r" b="b"/>
            <a:pathLst>
              <a:path w="203834" h="240029">
                <a:moveTo>
                  <a:pt x="0" y="0"/>
                </a:moveTo>
                <a:lnTo>
                  <a:pt x="203771" y="239732"/>
                </a:lnTo>
              </a:path>
            </a:pathLst>
          </a:custGeom>
          <a:ln w="137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60919" y="6244742"/>
            <a:ext cx="3247872" cy="3290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57200"/>
            <a:ext cx="13182600" cy="1358900"/>
          </a:xfrm>
          <a:custGeom>
            <a:avLst/>
            <a:gdLst/>
            <a:ahLst/>
            <a:cxnLst/>
            <a:rect l="l" t="t" r="r" b="b"/>
            <a:pathLst>
              <a:path w="13182600" h="1358900">
                <a:moveTo>
                  <a:pt x="0" y="1358900"/>
                </a:moveTo>
                <a:lnTo>
                  <a:pt x="13182600" y="1358900"/>
                </a:lnTo>
                <a:lnTo>
                  <a:pt x="131826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4950" y="185407"/>
            <a:ext cx="6883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GIS</a:t>
            </a:r>
            <a:r>
              <a:rPr b="0" spc="-75" dirty="0"/>
              <a:t> </a:t>
            </a:r>
            <a:r>
              <a:rPr b="0" spc="-5" dirty="0"/>
              <a:t>MODEL</a:t>
            </a:r>
          </a:p>
        </p:txBody>
      </p:sp>
      <p:sp>
        <p:nvSpPr>
          <p:cNvPr id="6" name="object 6"/>
          <p:cNvSpPr/>
          <p:nvPr/>
        </p:nvSpPr>
        <p:spPr>
          <a:xfrm>
            <a:off x="467193" y="757718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193" y="757718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7193" y="6938644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193" y="6938644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7193" y="630010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193" y="630010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90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7193" y="566155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193" y="5661558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7193" y="5023015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7193" y="5023015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7193" y="438447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193" y="4384471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02358" y="4290543"/>
            <a:ext cx="2600960" cy="3856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2590" marR="394970" indent="-14604" algn="ctr">
              <a:lnSpc>
                <a:spcPct val="158100"/>
              </a:lnSpc>
              <a:spcBef>
                <a:spcPts val="95"/>
              </a:spcBef>
            </a:pPr>
            <a:r>
              <a:rPr sz="2650" spc="-45" dirty="0">
                <a:latin typeface="Times New Roman"/>
                <a:cs typeface="Times New Roman"/>
              </a:rPr>
              <a:t>Zoning  </a:t>
            </a:r>
            <a:r>
              <a:rPr sz="2650" spc="-20" dirty="0">
                <a:latin typeface="Times New Roman"/>
                <a:cs typeface="Times New Roman"/>
              </a:rPr>
              <a:t>Buildings  </a:t>
            </a:r>
            <a:r>
              <a:rPr sz="2650" spc="-5" dirty="0">
                <a:latin typeface="Times New Roman"/>
                <a:cs typeface="Times New Roman"/>
              </a:rPr>
              <a:t>Parcels  </a:t>
            </a:r>
            <a:r>
              <a:rPr sz="2650" spc="35" dirty="0">
                <a:latin typeface="Times New Roman"/>
                <a:cs typeface="Times New Roman"/>
              </a:rPr>
              <a:t>H</a:t>
            </a:r>
            <a:r>
              <a:rPr sz="2650" spc="-100" dirty="0">
                <a:latin typeface="Times New Roman"/>
                <a:cs typeface="Times New Roman"/>
              </a:rPr>
              <a:t>y</a:t>
            </a:r>
            <a:r>
              <a:rPr sz="2650" spc="10" dirty="0">
                <a:latin typeface="Times New Roman"/>
                <a:cs typeface="Times New Roman"/>
              </a:rPr>
              <a:t>dr</a:t>
            </a:r>
            <a:r>
              <a:rPr sz="2650" spc="-45" dirty="0">
                <a:latin typeface="Times New Roman"/>
                <a:cs typeface="Times New Roman"/>
              </a:rPr>
              <a:t>o</a:t>
            </a:r>
            <a:r>
              <a:rPr sz="2650" spc="10" dirty="0">
                <a:latin typeface="Times New Roman"/>
                <a:cs typeface="Times New Roman"/>
              </a:rPr>
              <a:t>gr</a:t>
            </a:r>
            <a:r>
              <a:rPr sz="2650" spc="-10" dirty="0">
                <a:latin typeface="Times New Roman"/>
                <a:cs typeface="Times New Roman"/>
              </a:rPr>
              <a:t>a</a:t>
            </a:r>
            <a:r>
              <a:rPr sz="2650" spc="10" dirty="0">
                <a:latin typeface="Times New Roman"/>
                <a:cs typeface="Times New Roman"/>
              </a:rPr>
              <a:t>phy  </a:t>
            </a:r>
            <a:r>
              <a:rPr sz="2650" dirty="0">
                <a:latin typeface="Times New Roman"/>
                <a:cs typeface="Times New Roman"/>
              </a:rPr>
              <a:t>Streets</a:t>
            </a:r>
            <a:endParaRPr sz="2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845"/>
              </a:spcBef>
            </a:pPr>
            <a:r>
              <a:rPr sz="2650" spc="-15" dirty="0">
                <a:latin typeface="Times New Roman"/>
                <a:cs typeface="Times New Roman"/>
              </a:rPr>
              <a:t>Digital</a:t>
            </a:r>
            <a:r>
              <a:rPr sz="2650" spc="160" dirty="0">
                <a:latin typeface="Times New Roman"/>
                <a:cs typeface="Times New Roman"/>
              </a:rPr>
              <a:t> </a:t>
            </a:r>
            <a:r>
              <a:rPr sz="2650" spc="-15" dirty="0">
                <a:latin typeface="Times New Roman"/>
                <a:cs typeface="Times New Roman"/>
              </a:rPr>
              <a:t>Orthophoto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4902" y="3618217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902" y="3618217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902" y="2979673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5470194" y="0"/>
                </a:moveTo>
                <a:lnTo>
                  <a:pt x="1367294" y="0"/>
                </a:lnTo>
                <a:lnTo>
                  <a:pt x="0" y="744969"/>
                </a:lnTo>
                <a:lnTo>
                  <a:pt x="4102900" y="744969"/>
                </a:lnTo>
                <a:lnTo>
                  <a:pt x="5470194" y="0"/>
                </a:lnTo>
                <a:close/>
              </a:path>
            </a:pathLst>
          </a:custGeom>
          <a:solidFill>
            <a:srgbClr val="618FFD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902" y="2979673"/>
            <a:ext cx="5470525" cy="745490"/>
          </a:xfrm>
          <a:custGeom>
            <a:avLst/>
            <a:gdLst/>
            <a:ahLst/>
            <a:cxnLst/>
            <a:rect l="l" t="t" r="r" b="b"/>
            <a:pathLst>
              <a:path w="5470525" h="745489">
                <a:moveTo>
                  <a:pt x="0" y="744969"/>
                </a:moveTo>
                <a:lnTo>
                  <a:pt x="1367294" y="0"/>
                </a:lnTo>
                <a:lnTo>
                  <a:pt x="5470194" y="0"/>
                </a:lnTo>
                <a:lnTo>
                  <a:pt x="4102900" y="744969"/>
                </a:lnTo>
                <a:lnTo>
                  <a:pt x="0" y="744969"/>
                </a:lnTo>
                <a:close/>
              </a:path>
            </a:pathLst>
          </a:custGeom>
          <a:ln w="212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83702" y="2885746"/>
            <a:ext cx="3684270" cy="1303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03655" marR="5080" indent="-1291590">
              <a:lnSpc>
                <a:spcPct val="158100"/>
              </a:lnSpc>
              <a:spcBef>
                <a:spcPts val="95"/>
              </a:spcBef>
            </a:pPr>
            <a:r>
              <a:rPr sz="2650" spc="-5" dirty="0">
                <a:latin typeface="Times New Roman"/>
                <a:cs typeface="Times New Roman"/>
              </a:rPr>
              <a:t>Administrative </a:t>
            </a:r>
            <a:r>
              <a:rPr sz="2650" spc="-10" dirty="0">
                <a:latin typeface="Times New Roman"/>
                <a:cs typeface="Times New Roman"/>
              </a:rPr>
              <a:t>Boundaries  </a:t>
            </a:r>
            <a:r>
              <a:rPr sz="2650" spc="-15" dirty="0">
                <a:latin typeface="Times New Roman"/>
                <a:cs typeface="Times New Roman"/>
              </a:rPr>
              <a:t>Utilities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75428" y="2242210"/>
            <a:ext cx="8479025" cy="5442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314" marR="5080" indent="-43180" algn="r">
              <a:lnSpc>
                <a:spcPct val="100000"/>
              </a:lnSpc>
              <a:spcBef>
                <a:spcPts val="100"/>
              </a:spcBef>
            </a:pPr>
            <a:r>
              <a:rPr sz="3200" spc="-185" dirty="0">
                <a:latin typeface="Courier" pitchFamily="2" charset="0"/>
                <a:cs typeface="Arial Black"/>
              </a:rPr>
              <a:t>Data </a:t>
            </a:r>
            <a:r>
              <a:rPr sz="3200" spc="-280" dirty="0">
                <a:latin typeface="Courier" pitchFamily="2" charset="0"/>
                <a:cs typeface="Arial Black"/>
              </a:rPr>
              <a:t>is </a:t>
            </a:r>
            <a:r>
              <a:rPr sz="3200" spc="-150" dirty="0">
                <a:latin typeface="Courier" pitchFamily="2" charset="0"/>
                <a:cs typeface="Arial Black"/>
              </a:rPr>
              <a:t>organized </a:t>
            </a:r>
            <a:r>
              <a:rPr sz="3200" spc="-140" dirty="0">
                <a:latin typeface="Courier" pitchFamily="2" charset="0"/>
                <a:cs typeface="Arial Black"/>
              </a:rPr>
              <a:t>in </a:t>
            </a:r>
            <a:r>
              <a:rPr sz="3200" spc="-229" dirty="0">
                <a:latin typeface="Courier" pitchFamily="2" charset="0"/>
                <a:cs typeface="Arial Black"/>
              </a:rPr>
              <a:t>layers,</a:t>
            </a:r>
            <a:r>
              <a:rPr sz="3200" spc="-195" dirty="0">
                <a:latin typeface="Courier" pitchFamily="2" charset="0"/>
                <a:cs typeface="Arial Black"/>
              </a:rPr>
              <a:t> </a:t>
            </a:r>
            <a:r>
              <a:rPr sz="3200" spc="-175" dirty="0">
                <a:latin typeface="Courier" pitchFamily="2" charset="0"/>
                <a:cs typeface="Arial Black"/>
              </a:rPr>
              <a:t>that</a:t>
            </a:r>
            <a:r>
              <a:rPr sz="3200" spc="-190" dirty="0">
                <a:latin typeface="Courier" pitchFamily="2" charset="0"/>
                <a:cs typeface="Arial Black"/>
              </a:rPr>
              <a:t> </a:t>
            </a:r>
            <a:r>
              <a:rPr sz="3200" spc="-275" dirty="0">
                <a:latin typeface="Courier" pitchFamily="2" charset="0"/>
                <a:cs typeface="Arial Black"/>
              </a:rPr>
              <a:t>can </a:t>
            </a:r>
            <a:r>
              <a:rPr sz="3200" spc="-140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be </a:t>
            </a:r>
            <a:r>
              <a:rPr sz="3200" spc="-195" dirty="0">
                <a:latin typeface="Courier" pitchFamily="2" charset="0"/>
                <a:cs typeface="Arial Black"/>
              </a:rPr>
              <a:t>overlayed, </a:t>
            </a:r>
            <a:r>
              <a:rPr sz="3200" spc="-204" dirty="0">
                <a:latin typeface="Courier" pitchFamily="2" charset="0"/>
                <a:cs typeface="Arial Black"/>
              </a:rPr>
              <a:t>compared,</a:t>
            </a:r>
            <a:r>
              <a:rPr sz="3200" spc="-245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and</a:t>
            </a:r>
            <a:r>
              <a:rPr sz="3200" spc="-200" dirty="0">
                <a:latin typeface="Courier" pitchFamily="2" charset="0"/>
                <a:cs typeface="Arial Black"/>
              </a:rPr>
              <a:t> used </a:t>
            </a:r>
            <a:r>
              <a:rPr sz="3200" spc="-105" dirty="0">
                <a:latin typeface="Courier" pitchFamily="2" charset="0"/>
                <a:cs typeface="Arial Black"/>
              </a:rPr>
              <a:t> </a:t>
            </a:r>
            <a:r>
              <a:rPr sz="3200" spc="-125" dirty="0">
                <a:latin typeface="Courier" pitchFamily="2" charset="0"/>
                <a:cs typeface="Arial Black"/>
              </a:rPr>
              <a:t>to </a:t>
            </a:r>
            <a:r>
              <a:rPr sz="3200" spc="-190" dirty="0">
                <a:latin typeface="Courier" pitchFamily="2" charset="0"/>
                <a:cs typeface="Arial Black"/>
              </a:rPr>
              <a:t>represent</a:t>
            </a:r>
            <a:r>
              <a:rPr sz="3200" spc="-290" dirty="0">
                <a:latin typeface="Courier" pitchFamily="2" charset="0"/>
                <a:cs typeface="Arial Black"/>
              </a:rPr>
              <a:t> </a:t>
            </a:r>
            <a:r>
              <a:rPr sz="3200" spc="-220" dirty="0">
                <a:latin typeface="Courier" pitchFamily="2" charset="0"/>
                <a:cs typeface="Arial Black"/>
              </a:rPr>
              <a:t>thematic,</a:t>
            </a:r>
            <a:r>
              <a:rPr sz="3200" spc="-204" dirty="0">
                <a:latin typeface="Courier" pitchFamily="2" charset="0"/>
                <a:cs typeface="Arial Black"/>
              </a:rPr>
              <a:t> </a:t>
            </a:r>
            <a:r>
              <a:rPr sz="3200" spc="-185" dirty="0">
                <a:latin typeface="Courier" pitchFamily="2" charset="0"/>
                <a:cs typeface="Arial Black"/>
              </a:rPr>
              <a:t>quantitative, </a:t>
            </a:r>
            <a:r>
              <a:rPr sz="3200" spc="-160" dirty="0">
                <a:latin typeface="Courier" pitchFamily="2" charset="0"/>
                <a:cs typeface="Arial Black"/>
              </a:rPr>
              <a:t> </a:t>
            </a:r>
            <a:r>
              <a:rPr sz="3200" spc="-195" dirty="0">
                <a:latin typeface="Courier" pitchFamily="2" charset="0"/>
                <a:cs typeface="Arial Black"/>
              </a:rPr>
              <a:t>qualitative, </a:t>
            </a:r>
            <a:r>
              <a:rPr sz="3200" spc="-185" dirty="0">
                <a:latin typeface="Courier" pitchFamily="2" charset="0"/>
                <a:cs typeface="Arial Black"/>
              </a:rPr>
              <a:t>narrative</a:t>
            </a:r>
            <a:r>
              <a:rPr sz="3200" spc="-210" dirty="0">
                <a:latin typeface="Courier" pitchFamily="2" charset="0"/>
                <a:cs typeface="Arial Black"/>
              </a:rPr>
              <a:t> </a:t>
            </a:r>
            <a:r>
              <a:rPr sz="3200" spc="-90" dirty="0">
                <a:latin typeface="Courier" pitchFamily="2" charset="0"/>
                <a:cs typeface="Arial Black"/>
              </a:rPr>
              <a:t>or</a:t>
            </a:r>
            <a:r>
              <a:rPr sz="3200" spc="-200" dirty="0">
                <a:latin typeface="Courier" pitchFamily="2" charset="0"/>
                <a:cs typeface="Arial Black"/>
              </a:rPr>
              <a:t> </a:t>
            </a:r>
            <a:r>
              <a:rPr sz="3200" spc="-210" dirty="0">
                <a:latin typeface="Courier" pitchFamily="2" charset="0"/>
                <a:cs typeface="Arial Black"/>
              </a:rPr>
              <a:t>conceptual </a:t>
            </a:r>
            <a:r>
              <a:rPr sz="3200" spc="-114" dirty="0">
                <a:latin typeface="Courier" pitchFamily="2" charset="0"/>
                <a:cs typeface="Arial Black"/>
              </a:rPr>
              <a:t> </a:t>
            </a:r>
            <a:r>
              <a:rPr sz="3200" spc="-145" dirty="0">
                <a:latin typeface="Courier" pitchFamily="2" charset="0"/>
                <a:cs typeface="Arial Black"/>
              </a:rPr>
              <a:t>information about </a:t>
            </a:r>
            <a:r>
              <a:rPr sz="3200" spc="-160" dirty="0">
                <a:latin typeface="Courier" pitchFamily="2" charset="0"/>
                <a:cs typeface="Arial Black"/>
              </a:rPr>
              <a:t>the</a:t>
            </a:r>
            <a:r>
              <a:rPr sz="3200" spc="-300" dirty="0">
                <a:latin typeface="Courier" pitchFamily="2" charset="0"/>
                <a:cs typeface="Arial Black"/>
              </a:rPr>
              <a:t> </a:t>
            </a:r>
            <a:r>
              <a:rPr sz="3200" spc="-165" dirty="0">
                <a:latin typeface="Courier" pitchFamily="2" charset="0"/>
                <a:cs typeface="Arial Black"/>
              </a:rPr>
              <a:t>world.</a:t>
            </a:r>
            <a:endParaRPr sz="3200" dirty="0">
              <a:latin typeface="Courier" pitchFamily="2" charset="0"/>
              <a:cs typeface="Arial Black"/>
            </a:endParaRPr>
          </a:p>
          <a:p>
            <a:pPr algn="r">
              <a:lnSpc>
                <a:spcPct val="100000"/>
              </a:lnSpc>
              <a:spcBef>
                <a:spcPts val="55"/>
              </a:spcBef>
            </a:pPr>
            <a:endParaRPr sz="3200" dirty="0">
              <a:latin typeface="Courier" pitchFamily="2" charset="0"/>
              <a:cs typeface="Times New Roman"/>
            </a:endParaRPr>
          </a:p>
          <a:p>
            <a:pPr marL="1109345" marR="5080" indent="-1097280" algn="r">
              <a:lnSpc>
                <a:spcPct val="100000"/>
              </a:lnSpc>
            </a:pPr>
            <a:r>
              <a:rPr sz="3200" spc="-245" dirty="0">
                <a:latin typeface="Courier" pitchFamily="2" charset="0"/>
                <a:cs typeface="Arial Black"/>
              </a:rPr>
              <a:t>These </a:t>
            </a:r>
            <a:r>
              <a:rPr sz="3200" spc="-225" dirty="0">
                <a:latin typeface="Courier" pitchFamily="2" charset="0"/>
                <a:cs typeface="Arial Black"/>
              </a:rPr>
              <a:t>layers </a:t>
            </a:r>
            <a:r>
              <a:rPr sz="3200" spc="-275" dirty="0">
                <a:latin typeface="Courier" pitchFamily="2" charset="0"/>
                <a:cs typeface="Arial Black"/>
              </a:rPr>
              <a:t>can </a:t>
            </a:r>
            <a:r>
              <a:rPr sz="3200" spc="-160" dirty="0">
                <a:latin typeface="Courier" pitchFamily="2" charset="0"/>
                <a:cs typeface="Arial Black"/>
              </a:rPr>
              <a:t>be</a:t>
            </a:r>
            <a:r>
              <a:rPr sz="3200" spc="-15" dirty="0">
                <a:latin typeface="Courier" pitchFamily="2" charset="0"/>
                <a:cs typeface="Arial Black"/>
              </a:rPr>
              <a:t> </a:t>
            </a:r>
            <a:r>
              <a:rPr sz="3200" spc="-175" dirty="0">
                <a:latin typeface="Courier" pitchFamily="2" charset="0"/>
                <a:cs typeface="Arial Black"/>
              </a:rPr>
              <a:t>generated</a:t>
            </a:r>
            <a:r>
              <a:rPr sz="3200" spc="-190" dirty="0">
                <a:latin typeface="Courier" pitchFamily="2" charset="0"/>
                <a:cs typeface="Arial Black"/>
              </a:rPr>
              <a:t> </a:t>
            </a:r>
            <a:r>
              <a:rPr sz="3200" spc="-140" dirty="0">
                <a:latin typeface="Courier" pitchFamily="2" charset="0"/>
                <a:cs typeface="Arial Black"/>
              </a:rPr>
              <a:t>from </a:t>
            </a:r>
            <a:r>
              <a:rPr sz="3200" spc="-60" dirty="0">
                <a:latin typeface="Courier" pitchFamily="2" charset="0"/>
                <a:cs typeface="Arial Black"/>
              </a:rPr>
              <a:t> </a:t>
            </a:r>
            <a:r>
              <a:rPr sz="3200" spc="-210" dirty="0">
                <a:latin typeface="Courier" pitchFamily="2" charset="0"/>
                <a:cs typeface="Arial Black"/>
              </a:rPr>
              <a:t>historical </a:t>
            </a:r>
            <a:r>
              <a:rPr sz="3200" spc="-245" dirty="0">
                <a:latin typeface="Courier" pitchFamily="2" charset="0"/>
                <a:cs typeface="Arial Black"/>
              </a:rPr>
              <a:t>maps,</a:t>
            </a:r>
            <a:r>
              <a:rPr sz="3200" spc="-180" dirty="0">
                <a:latin typeface="Courier" pitchFamily="2" charset="0"/>
                <a:cs typeface="Arial Black"/>
              </a:rPr>
              <a:t> </a:t>
            </a:r>
            <a:r>
              <a:rPr sz="3200" spc="-175" dirty="0">
                <a:latin typeface="Courier" pitchFamily="2" charset="0"/>
                <a:cs typeface="Arial Black"/>
              </a:rPr>
              <a:t>document</a:t>
            </a:r>
            <a:r>
              <a:rPr sz="3200" spc="-195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and </a:t>
            </a:r>
            <a:r>
              <a:rPr sz="3200" spc="-80" dirty="0">
                <a:latin typeface="Courier" pitchFamily="2" charset="0"/>
                <a:cs typeface="Arial Black"/>
              </a:rPr>
              <a:t> </a:t>
            </a:r>
            <a:r>
              <a:rPr sz="3200" spc="-220" dirty="0">
                <a:latin typeface="Courier" pitchFamily="2" charset="0"/>
                <a:cs typeface="Arial Black"/>
              </a:rPr>
              <a:t>satellite </a:t>
            </a:r>
            <a:r>
              <a:rPr sz="3200" spc="-245" dirty="0">
                <a:latin typeface="Courier" pitchFamily="2" charset="0"/>
                <a:cs typeface="Arial Black"/>
              </a:rPr>
              <a:t>images,</a:t>
            </a:r>
            <a:r>
              <a:rPr lang="en-US" sz="3200" spc="-245" dirty="0">
                <a:latin typeface="Courier" pitchFamily="2" charset="0"/>
                <a:cs typeface="Arial Black"/>
              </a:rPr>
              <a:t> </a:t>
            </a:r>
            <a:r>
              <a:rPr sz="3200" spc="-340" dirty="0">
                <a:latin typeface="Courier" pitchFamily="2" charset="0"/>
                <a:cs typeface="Arial Black"/>
              </a:rPr>
              <a:t>as</a:t>
            </a:r>
            <a:r>
              <a:rPr sz="3200" spc="-145" dirty="0">
                <a:latin typeface="Courier" pitchFamily="2" charset="0"/>
                <a:cs typeface="Arial Black"/>
              </a:rPr>
              <a:t> </a:t>
            </a:r>
            <a:r>
              <a:rPr sz="3200" spc="-220" dirty="0">
                <a:latin typeface="Courier" pitchFamily="2" charset="0"/>
                <a:cs typeface="Arial Black"/>
              </a:rPr>
              <a:t>well</a:t>
            </a:r>
            <a:endParaRPr sz="3200" dirty="0">
              <a:latin typeface="Courier" pitchFamily="2" charset="0"/>
              <a:cs typeface="Arial Black"/>
            </a:endParaRPr>
          </a:p>
          <a:p>
            <a:pPr marL="5046980" marR="5080" indent="-320040" algn="r">
              <a:lnSpc>
                <a:spcPct val="100000"/>
              </a:lnSpc>
            </a:pPr>
            <a:r>
              <a:rPr sz="3200" spc="-340" dirty="0">
                <a:latin typeface="Courier" pitchFamily="2" charset="0"/>
                <a:cs typeface="Arial Black"/>
              </a:rPr>
              <a:t>as</a:t>
            </a:r>
            <a:r>
              <a:rPr sz="3200" spc="-215" dirty="0">
                <a:latin typeface="Courier" pitchFamily="2" charset="0"/>
                <a:cs typeface="Arial Black"/>
              </a:rPr>
              <a:t> </a:t>
            </a:r>
            <a:r>
              <a:rPr sz="3200" spc="-160" dirty="0">
                <a:latin typeface="Courier" pitchFamily="2" charset="0"/>
                <a:cs typeface="Arial Black"/>
              </a:rPr>
              <a:t>field</a:t>
            </a:r>
            <a:r>
              <a:rPr sz="3200" spc="-215" dirty="0">
                <a:latin typeface="Courier" pitchFamily="2" charset="0"/>
                <a:cs typeface="Arial Black"/>
              </a:rPr>
              <a:t> </a:t>
            </a:r>
            <a:r>
              <a:rPr sz="3200" spc="-200" dirty="0">
                <a:latin typeface="Courier" pitchFamily="2" charset="0"/>
                <a:cs typeface="Arial Black"/>
              </a:rPr>
              <a:t>notes, </a:t>
            </a:r>
            <a:r>
              <a:rPr sz="3200" spc="-120" dirty="0">
                <a:latin typeface="Courier" pitchFamily="2" charset="0"/>
                <a:cs typeface="Arial Black"/>
              </a:rPr>
              <a:t> </a:t>
            </a:r>
            <a:r>
              <a:rPr sz="3200" spc="-229" dirty="0">
                <a:latin typeface="Courier" pitchFamily="2" charset="0"/>
                <a:cs typeface="Arial Black"/>
              </a:rPr>
              <a:t>surveys,</a:t>
            </a:r>
            <a:r>
              <a:rPr sz="3200" spc="-265" dirty="0">
                <a:latin typeface="Courier" pitchFamily="2" charset="0"/>
                <a:cs typeface="Arial Black"/>
              </a:rPr>
              <a:t> etc.</a:t>
            </a:r>
            <a:endParaRPr sz="3200" dirty="0">
              <a:latin typeface="Courier" pitchFamily="2" charset="0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4900" y="7875718"/>
            <a:ext cx="9931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>
                <a:latin typeface="Courier New"/>
                <a:cs typeface="Courier New"/>
              </a:rPr>
              <a:t>TYPES OF</a:t>
            </a:r>
            <a:r>
              <a:rPr sz="9600" spc="-65" dirty="0">
                <a:latin typeface="Courier New"/>
                <a:cs typeface="Courier New"/>
              </a:rPr>
              <a:t> </a:t>
            </a:r>
            <a:r>
              <a:rPr sz="9600" spc="-5" dirty="0">
                <a:latin typeface="Courier New"/>
                <a:cs typeface="Courier New"/>
              </a:rPr>
              <a:t>DATA</a:t>
            </a:r>
            <a:endParaRPr sz="96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4600" y="1064259"/>
            <a:ext cx="4597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SPATIAL</a:t>
            </a:r>
            <a:r>
              <a:rPr sz="5000" spc="-5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z="5000" spc="-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endParaRPr sz="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4600" y="2209596"/>
            <a:ext cx="5290185" cy="22903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04" dirty="0">
                <a:latin typeface="Courier" pitchFamily="2" charset="0"/>
                <a:cs typeface="Arial Black"/>
              </a:rPr>
              <a:t>specifies </a:t>
            </a:r>
            <a:r>
              <a:rPr sz="2400" spc="-165" dirty="0">
                <a:latin typeface="Courier" pitchFamily="2" charset="0"/>
                <a:cs typeface="Arial Black"/>
              </a:rPr>
              <a:t>where </a:t>
            </a:r>
            <a:r>
              <a:rPr sz="2400" spc="-150" dirty="0">
                <a:latin typeface="Courier" pitchFamily="2" charset="0"/>
                <a:cs typeface="Arial Black"/>
              </a:rPr>
              <a:t>(location) </a:t>
            </a:r>
            <a:r>
              <a:rPr sz="2400" spc="-135" dirty="0">
                <a:latin typeface="Courier" pitchFamily="2" charset="0"/>
                <a:cs typeface="Arial Black"/>
              </a:rPr>
              <a:t>and  </a:t>
            </a:r>
            <a:r>
              <a:rPr sz="2400" spc="-170" dirty="0">
                <a:latin typeface="Courier" pitchFamily="2" charset="0"/>
                <a:cs typeface="Arial Black"/>
              </a:rPr>
              <a:t>what </a:t>
            </a:r>
            <a:r>
              <a:rPr sz="2400" spc="-140" dirty="0">
                <a:latin typeface="Courier" pitchFamily="2" charset="0"/>
                <a:cs typeface="Arial Black"/>
              </a:rPr>
              <a:t>kind </a:t>
            </a:r>
            <a:r>
              <a:rPr sz="2400" spc="-80" dirty="0">
                <a:latin typeface="Courier" pitchFamily="2" charset="0"/>
                <a:cs typeface="Arial Black"/>
              </a:rPr>
              <a:t>of </a:t>
            </a:r>
            <a:r>
              <a:rPr sz="2400" spc="-150" dirty="0">
                <a:latin typeface="Courier" pitchFamily="2" charset="0"/>
                <a:cs typeface="Arial Black"/>
              </a:rPr>
              <a:t>feature</a:t>
            </a:r>
            <a:r>
              <a:rPr sz="2400" spc="-229" dirty="0">
                <a:latin typeface="Courier" pitchFamily="2" charset="0"/>
                <a:cs typeface="Arial Black"/>
              </a:rPr>
              <a:t> </a:t>
            </a:r>
            <a:r>
              <a:rPr sz="2400" spc="-160" dirty="0">
                <a:latin typeface="Courier" pitchFamily="2" charset="0"/>
                <a:cs typeface="Arial Black"/>
              </a:rPr>
              <a:t>(shape)</a:t>
            </a:r>
            <a:endParaRPr sz="2400" dirty="0">
              <a:latin typeface="Courier" pitchFamily="2" charset="0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Courier" pitchFamily="2" charset="0"/>
              <a:cs typeface="Times New Roman"/>
            </a:endParaRPr>
          </a:p>
          <a:p>
            <a:pPr marL="12700" marR="113030">
              <a:lnSpc>
                <a:spcPct val="100000"/>
              </a:lnSpc>
            </a:pPr>
            <a:r>
              <a:rPr sz="2400" spc="-170" dirty="0">
                <a:latin typeface="Courier" pitchFamily="2" charset="0"/>
                <a:cs typeface="Arial Black"/>
              </a:rPr>
              <a:t>STORED AS </a:t>
            </a:r>
            <a:r>
              <a:rPr sz="2400" spc="-150" dirty="0">
                <a:latin typeface="Courier" pitchFamily="2" charset="0"/>
                <a:cs typeface="Arial Black"/>
              </a:rPr>
              <a:t>GEOGRAPHIC  </a:t>
            </a:r>
            <a:r>
              <a:rPr sz="2400" spc="-200" dirty="0">
                <a:latin typeface="Courier" pitchFamily="2" charset="0"/>
                <a:cs typeface="Arial Black"/>
              </a:rPr>
              <a:t>DATA EITHER </a:t>
            </a:r>
            <a:r>
              <a:rPr sz="2400" spc="-145" dirty="0">
                <a:latin typeface="Courier" pitchFamily="2" charset="0"/>
                <a:cs typeface="Arial Black"/>
              </a:rPr>
              <a:t>IN </a:t>
            </a:r>
            <a:r>
              <a:rPr sz="2400" spc="-195" dirty="0">
                <a:latin typeface="Courier" pitchFamily="2" charset="0"/>
                <a:cs typeface="Arial Black"/>
              </a:rPr>
              <a:t>VECTOR </a:t>
            </a:r>
            <a:r>
              <a:rPr sz="2400" spc="-100" dirty="0">
                <a:latin typeface="Courier" pitchFamily="2" charset="0"/>
                <a:cs typeface="Arial Black"/>
              </a:rPr>
              <a:t>OR  </a:t>
            </a:r>
            <a:r>
              <a:rPr sz="2400" spc="-210" dirty="0">
                <a:latin typeface="Courier" pitchFamily="2" charset="0"/>
                <a:cs typeface="Arial Black"/>
              </a:rPr>
              <a:t>RASTER</a:t>
            </a:r>
            <a:r>
              <a:rPr sz="2400" spc="-155" dirty="0">
                <a:latin typeface="Courier" pitchFamily="2" charset="0"/>
                <a:cs typeface="Arial Black"/>
              </a:rPr>
              <a:t> </a:t>
            </a:r>
            <a:r>
              <a:rPr sz="2400" spc="-125" dirty="0">
                <a:latin typeface="Courier" pitchFamily="2" charset="0"/>
                <a:cs typeface="Arial Black"/>
              </a:rPr>
              <a:t>FORMAT</a:t>
            </a:r>
            <a:endParaRPr sz="2400" dirty="0">
              <a:latin typeface="Courier" pitchFamily="2" charset="0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78800" y="1064259"/>
            <a:ext cx="5359400" cy="315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5" dirty="0">
                <a:latin typeface="Courier" pitchFamily="2" charset="0"/>
                <a:cs typeface="Courier New"/>
              </a:rPr>
              <a:t>ATTRIBUTE</a:t>
            </a:r>
            <a:r>
              <a:rPr sz="5000" spc="-45" dirty="0">
                <a:latin typeface="Courier" pitchFamily="2" charset="0"/>
                <a:cs typeface="Courier New"/>
              </a:rPr>
              <a:t> </a:t>
            </a:r>
            <a:r>
              <a:rPr sz="5000" spc="-5" dirty="0">
                <a:latin typeface="Courier" pitchFamily="2" charset="0"/>
                <a:cs typeface="Courier New"/>
              </a:rPr>
              <a:t>DATA</a:t>
            </a:r>
            <a:endParaRPr sz="5000" dirty="0">
              <a:latin typeface="Courier" pitchFamily="2" charset="0"/>
              <a:cs typeface="Courier New"/>
            </a:endParaRPr>
          </a:p>
          <a:p>
            <a:pPr marL="12700" marR="125730">
              <a:lnSpc>
                <a:spcPct val="100000"/>
              </a:lnSpc>
              <a:spcBef>
                <a:spcPts val="3015"/>
              </a:spcBef>
            </a:pPr>
            <a:r>
              <a:rPr sz="2400" spc="-204" dirty="0">
                <a:latin typeface="Courier" pitchFamily="2" charset="0"/>
                <a:cs typeface="Arial Black"/>
              </a:rPr>
              <a:t>specifies </a:t>
            </a:r>
            <a:r>
              <a:rPr sz="2400" spc="-210" dirty="0">
                <a:latin typeface="Courier" pitchFamily="2" charset="0"/>
                <a:cs typeface="Arial Black"/>
              </a:rPr>
              <a:t>characteristics </a:t>
            </a:r>
            <a:r>
              <a:rPr sz="2400" spc="-75" dirty="0">
                <a:latin typeface="Courier" pitchFamily="2" charset="0"/>
                <a:cs typeface="Arial Black"/>
              </a:rPr>
              <a:t>for  </a:t>
            </a:r>
            <a:r>
              <a:rPr sz="2400" spc="-145" dirty="0">
                <a:latin typeface="Courier" pitchFamily="2" charset="0"/>
                <a:cs typeface="Arial Black"/>
              </a:rPr>
              <a:t>that </a:t>
            </a:r>
            <a:r>
              <a:rPr sz="2400" spc="-160" dirty="0">
                <a:latin typeface="Courier" pitchFamily="2" charset="0"/>
                <a:cs typeface="Arial Black"/>
              </a:rPr>
              <a:t>location </a:t>
            </a:r>
            <a:r>
              <a:rPr sz="2400" spc="-125" dirty="0">
                <a:latin typeface="Courier" pitchFamily="2" charset="0"/>
                <a:cs typeface="Arial Black"/>
              </a:rPr>
              <a:t>information,</a:t>
            </a:r>
            <a:r>
              <a:rPr sz="2400" spc="-170" dirty="0">
                <a:latin typeface="Courier" pitchFamily="2" charset="0"/>
                <a:cs typeface="Arial Black"/>
              </a:rPr>
              <a:t> </a:t>
            </a:r>
            <a:r>
              <a:rPr sz="2400" spc="-200" dirty="0">
                <a:latin typeface="Courier" pitchFamily="2" charset="0"/>
                <a:cs typeface="Arial Black"/>
              </a:rPr>
              <a:t>like  </a:t>
            </a:r>
            <a:r>
              <a:rPr sz="2400" spc="-130" dirty="0">
                <a:latin typeface="Courier" pitchFamily="2" charset="0"/>
                <a:cs typeface="Arial Black"/>
              </a:rPr>
              <a:t>how </a:t>
            </a:r>
            <a:r>
              <a:rPr sz="2400" spc="-180" dirty="0">
                <a:latin typeface="Courier" pitchFamily="2" charset="0"/>
                <a:cs typeface="Arial Black"/>
              </a:rPr>
              <a:t>much, </a:t>
            </a:r>
            <a:r>
              <a:rPr sz="2400" spc="-160" dirty="0">
                <a:latin typeface="Courier" pitchFamily="2" charset="0"/>
                <a:cs typeface="Arial Black"/>
              </a:rPr>
              <a:t>when, </a:t>
            </a:r>
            <a:r>
              <a:rPr sz="2400" spc="-170" dirty="0">
                <a:latin typeface="Courier" pitchFamily="2" charset="0"/>
                <a:cs typeface="Arial Black"/>
              </a:rPr>
              <a:t>what </a:t>
            </a:r>
            <a:r>
              <a:rPr sz="2400" spc="-204" dirty="0">
                <a:latin typeface="Courier" pitchFamily="2" charset="0"/>
                <a:cs typeface="Arial Black"/>
              </a:rPr>
              <a:t>,</a:t>
            </a:r>
            <a:r>
              <a:rPr sz="2400" spc="-140" dirty="0">
                <a:latin typeface="Courier" pitchFamily="2" charset="0"/>
                <a:cs typeface="Arial Black"/>
              </a:rPr>
              <a:t> </a:t>
            </a:r>
            <a:r>
              <a:rPr sz="2400" spc="-220" dirty="0">
                <a:latin typeface="Courier" pitchFamily="2" charset="0"/>
                <a:cs typeface="Arial Black"/>
              </a:rPr>
              <a:t>etc.</a:t>
            </a:r>
            <a:endParaRPr sz="2400" dirty="0">
              <a:latin typeface="Courier" pitchFamily="2" charset="0"/>
              <a:cs typeface="Arial Black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00" dirty="0">
              <a:latin typeface="Courier" pitchFamily="2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170" dirty="0">
                <a:latin typeface="Courier" pitchFamily="2" charset="0"/>
                <a:cs typeface="Arial Black"/>
              </a:rPr>
              <a:t>STORED AS </a:t>
            </a:r>
            <a:r>
              <a:rPr sz="2400" spc="-200" dirty="0">
                <a:latin typeface="Courier" pitchFamily="2" charset="0"/>
                <a:cs typeface="Arial Black"/>
              </a:rPr>
              <a:t>TABULAR</a:t>
            </a:r>
            <a:r>
              <a:rPr sz="2400" spc="-150" dirty="0">
                <a:latin typeface="Courier" pitchFamily="2" charset="0"/>
                <a:cs typeface="Arial Black"/>
              </a:rPr>
              <a:t> </a:t>
            </a:r>
            <a:r>
              <a:rPr sz="2400" spc="-200" dirty="0">
                <a:latin typeface="Courier" pitchFamily="2" charset="0"/>
                <a:cs typeface="Arial Black"/>
              </a:rPr>
              <a:t>DATA</a:t>
            </a:r>
            <a:endParaRPr sz="2400" dirty="0">
              <a:latin typeface="Courier" pitchFamily="2" charset="0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62900" y="4752973"/>
            <a:ext cx="6133325" cy="2914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7301" y="5029201"/>
            <a:ext cx="4584700" cy="2846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700" y="388607"/>
            <a:ext cx="9169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SPATIAL</a:t>
            </a:r>
            <a:r>
              <a:rPr b="0" spc="-60" dirty="0"/>
              <a:t> </a:t>
            </a:r>
            <a:r>
              <a:rPr b="0" spc="-5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409700" y="2778399"/>
            <a:ext cx="12429070" cy="4998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95479" y="2256370"/>
            <a:ext cx="2762250" cy="6019800"/>
          </a:xfrm>
          <a:custGeom>
            <a:avLst/>
            <a:gdLst/>
            <a:ahLst/>
            <a:cxnLst/>
            <a:rect l="l" t="t" r="r" b="b"/>
            <a:pathLst>
              <a:path w="2762250" h="6019800">
                <a:moveTo>
                  <a:pt x="0" y="6019800"/>
                </a:moveTo>
                <a:lnTo>
                  <a:pt x="2762250" y="6019800"/>
                </a:lnTo>
                <a:lnTo>
                  <a:pt x="2762250" y="0"/>
                </a:lnTo>
                <a:lnTo>
                  <a:pt x="0" y="0"/>
                </a:lnTo>
                <a:lnTo>
                  <a:pt x="0" y="6019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0829" y="7797368"/>
            <a:ext cx="2311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5" dirty="0">
                <a:latin typeface="Courier New"/>
                <a:cs typeface="Courier New"/>
              </a:rPr>
              <a:t>VECTOR</a:t>
            </a:r>
            <a:endParaRPr sz="5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87929" y="7797368"/>
            <a:ext cx="23114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5" dirty="0">
                <a:latin typeface="Courier New"/>
                <a:cs typeface="Courier New"/>
              </a:rPr>
              <a:t>RASTER</a:t>
            </a:r>
            <a:endParaRPr sz="5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7975600"/>
            <a:ext cx="14935200" cy="1358900"/>
          </a:xfrm>
          <a:custGeom>
            <a:avLst/>
            <a:gdLst/>
            <a:ahLst/>
            <a:cxnLst/>
            <a:rect l="l" t="t" r="r" b="b"/>
            <a:pathLst>
              <a:path w="14935200" h="1358900">
                <a:moveTo>
                  <a:pt x="0" y="1358900"/>
                </a:moveTo>
                <a:lnTo>
                  <a:pt x="14935200" y="1358900"/>
                </a:lnTo>
                <a:lnTo>
                  <a:pt x="14935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57200"/>
            <a:ext cx="10363200" cy="1358900"/>
          </a:xfrm>
          <a:custGeom>
            <a:avLst/>
            <a:gdLst/>
            <a:ahLst/>
            <a:cxnLst/>
            <a:rect l="l" t="t" r="r" b="b"/>
            <a:pathLst>
              <a:path w="10363200" h="1358900">
                <a:moveTo>
                  <a:pt x="0" y="1358900"/>
                </a:moveTo>
                <a:lnTo>
                  <a:pt x="10363200" y="1358900"/>
                </a:lnTo>
                <a:lnTo>
                  <a:pt x="10363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800" y="248907"/>
            <a:ext cx="9931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/>
              <a:t>PROJECTIONS</a:t>
            </a:r>
            <a:r>
              <a:rPr b="0" spc="-60" dirty="0"/>
              <a:t> </a:t>
            </a:r>
            <a:r>
              <a:rPr b="0" spc="-5" dirty="0"/>
              <a:t>&amp;</a:t>
            </a:r>
          </a:p>
        </p:txBody>
      </p:sp>
      <p:sp>
        <p:nvSpPr>
          <p:cNvPr id="5" name="object 5"/>
          <p:cNvSpPr/>
          <p:nvPr/>
        </p:nvSpPr>
        <p:spPr>
          <a:xfrm>
            <a:off x="914400" y="2952750"/>
            <a:ext cx="6362700" cy="387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69402" y="2432050"/>
            <a:ext cx="4364929" cy="4910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6900" y="7741908"/>
            <a:ext cx="1450340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5" dirty="0">
                <a:latin typeface="Courier New"/>
                <a:cs typeface="Courier New"/>
              </a:rPr>
              <a:t>COORDINATES</a:t>
            </a:r>
            <a:r>
              <a:rPr sz="10000" spc="-35" dirty="0">
                <a:latin typeface="Courier New"/>
                <a:cs typeface="Courier New"/>
              </a:rPr>
              <a:t> </a:t>
            </a:r>
            <a:r>
              <a:rPr sz="10000" spc="-5" dirty="0">
                <a:latin typeface="Courier New"/>
                <a:cs typeface="Courier New"/>
              </a:rPr>
              <a:t>SYSTEMS</a:t>
            </a:r>
            <a:endParaRPr sz="10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6E914E-078F-9F43-89EF-F9CF193BE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99030"/>
            <a:ext cx="7432714" cy="6744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836F72-05CE-3247-A087-FCFEC0E9E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20" y="2095397"/>
            <a:ext cx="6369025" cy="3853259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FE17E612-13E6-3042-8FD5-674F95274811}"/>
              </a:ext>
            </a:extLst>
          </p:cNvPr>
          <p:cNvSpPr/>
          <p:nvPr/>
        </p:nvSpPr>
        <p:spPr>
          <a:xfrm>
            <a:off x="436921" y="7614682"/>
            <a:ext cx="7851099" cy="1358900"/>
          </a:xfrm>
          <a:custGeom>
            <a:avLst/>
            <a:gdLst/>
            <a:ahLst/>
            <a:cxnLst/>
            <a:rect l="l" t="t" r="r" b="b"/>
            <a:pathLst>
              <a:path w="14935200" h="1358900">
                <a:moveTo>
                  <a:pt x="0" y="1358900"/>
                </a:moveTo>
                <a:lnTo>
                  <a:pt x="14935200" y="1358900"/>
                </a:lnTo>
                <a:lnTo>
                  <a:pt x="14935200" y="0"/>
                </a:lnTo>
                <a:lnTo>
                  <a:pt x="0" y="0"/>
                </a:lnTo>
                <a:lnTo>
                  <a:pt x="0" y="1358900"/>
                </a:lnTo>
                <a:close/>
              </a:path>
            </a:pathLst>
          </a:custGeom>
          <a:solidFill>
            <a:srgbClr val="B1A3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E3641-F1BD-5843-A745-0902FC632509}"/>
              </a:ext>
            </a:extLst>
          </p:cNvPr>
          <p:cNvSpPr txBox="1"/>
          <p:nvPr/>
        </p:nvSpPr>
        <p:spPr>
          <a:xfrm>
            <a:off x="838200" y="7360384"/>
            <a:ext cx="7467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TRUE SIZE</a:t>
            </a:r>
            <a:endParaRPr lang="en-US" sz="10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34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300AE3-F89A-B949-B1E1-5C2CA9643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0" y="2456968"/>
            <a:ext cx="13903959" cy="51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296</Words>
  <Application>Microsoft Macintosh PowerPoint</Application>
  <PresentationFormat>Custom</PresentationFormat>
  <Paragraphs>56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Courier</vt:lpstr>
      <vt:lpstr>Courier New</vt:lpstr>
      <vt:lpstr>Times New Roman</vt:lpstr>
      <vt:lpstr>Office Theme</vt:lpstr>
      <vt:lpstr>Introduction  to GIS for</vt:lpstr>
      <vt:lpstr>WORKSHOP OBJECTIVES</vt:lpstr>
      <vt:lpstr>WHAT IS GIS?</vt:lpstr>
      <vt:lpstr>GIS MODEL</vt:lpstr>
      <vt:lpstr>SPATIAL DATA</vt:lpstr>
      <vt:lpstr>SPATIAL DATA</vt:lpstr>
      <vt:lpstr>PROJECTIONS &amp;</vt:lpstr>
      <vt:lpstr>PowerPoint Presentation</vt:lpstr>
      <vt:lpstr>PowerPoint Presentation</vt:lpstr>
      <vt:lpstr>APPLICATIONS</vt:lpstr>
      <vt:lpstr>STARBUCKS &amp; RACE</vt:lpstr>
      <vt:lpstr>#ICantBreathe,#BlackLivesMatter and #HandsUpDontShoot on Twitter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TRANSIT</vt:lpstr>
      <vt:lpstr>MAP ELEMENTS</vt:lpstr>
      <vt:lpstr>NOW, LET’S MAKE  A MAP!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GIS for</dc:title>
  <cp:lastModifiedBy>Fatima Koli</cp:lastModifiedBy>
  <cp:revision>3</cp:revision>
  <cp:lastPrinted>2018-02-05T03:49:16Z</cp:lastPrinted>
  <dcterms:created xsi:type="dcterms:W3CDTF">2018-02-05T03:40:54Z</dcterms:created>
  <dcterms:modified xsi:type="dcterms:W3CDTF">2018-10-03T03:54:55Z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2017-02-07T00:00:00Z</vt:filetime>
  </property>
  <property fmtid="{D5CDD505-2E9C-101B-9397-08002B2CF9AE}" pid="3" name="Creator">
    <vt:lpwstr>Adobe InDesign CC 2017 (Windows)</vt:lpwstr>
  </property>
  <property fmtid="{D5CDD505-2E9C-101B-9397-08002B2CF9AE}" pid="4" name="LastSaved">
    <vt:filetime>2018-02-05T00:00:00Z</vt:filetime>
  </property>
</Properties>
</file>